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7" r:id="rId2"/>
    <p:sldId id="258" r:id="rId3"/>
    <p:sldId id="259" r:id="rId4"/>
    <p:sldId id="260" r:id="rId5"/>
    <p:sldId id="344" r:id="rId6"/>
    <p:sldId id="346" r:id="rId7"/>
    <p:sldId id="261" r:id="rId8"/>
    <p:sldId id="262" r:id="rId9"/>
    <p:sldId id="268" r:id="rId10"/>
    <p:sldId id="264" r:id="rId11"/>
    <p:sldId id="345" r:id="rId12"/>
    <p:sldId id="348" r:id="rId13"/>
    <p:sldId id="347" r:id="rId14"/>
    <p:sldId id="265" r:id="rId15"/>
    <p:sldId id="266" r:id="rId16"/>
    <p:sldId id="267" r:id="rId17"/>
    <p:sldId id="309" r:id="rId18"/>
    <p:sldId id="310" r:id="rId19"/>
    <p:sldId id="311" r:id="rId20"/>
    <p:sldId id="313" r:id="rId21"/>
    <p:sldId id="330" r:id="rId22"/>
    <p:sldId id="271" r:id="rId23"/>
    <p:sldId id="275" r:id="rId24"/>
    <p:sldId id="277" r:id="rId25"/>
    <p:sldId id="292" r:id="rId26"/>
    <p:sldId id="278" r:id="rId27"/>
    <p:sldId id="279" r:id="rId28"/>
    <p:sldId id="331" r:id="rId29"/>
    <p:sldId id="332" r:id="rId30"/>
    <p:sldId id="333" r:id="rId31"/>
    <p:sldId id="315" r:id="rId32"/>
    <p:sldId id="361" r:id="rId33"/>
    <p:sldId id="314" r:id="rId34"/>
    <p:sldId id="316" r:id="rId35"/>
    <p:sldId id="362" r:id="rId36"/>
    <p:sldId id="358" r:id="rId37"/>
    <p:sldId id="343" r:id="rId38"/>
    <p:sldId id="359" r:id="rId39"/>
    <p:sldId id="321" r:id="rId40"/>
    <p:sldId id="322" r:id="rId41"/>
    <p:sldId id="323" r:id="rId42"/>
    <p:sldId id="324" r:id="rId43"/>
    <p:sldId id="350" r:id="rId44"/>
    <p:sldId id="351" r:id="rId45"/>
    <p:sldId id="352" r:id="rId46"/>
    <p:sldId id="336" r:id="rId47"/>
    <p:sldId id="349" r:id="rId48"/>
    <p:sldId id="353" r:id="rId49"/>
    <p:sldId id="334" r:id="rId50"/>
    <p:sldId id="363" r:id="rId51"/>
    <p:sldId id="337" r:id="rId52"/>
    <p:sldId id="329" r:id="rId53"/>
    <p:sldId id="354" r:id="rId54"/>
    <p:sldId id="335" r:id="rId55"/>
    <p:sldId id="355" r:id="rId56"/>
    <p:sldId id="356" r:id="rId57"/>
    <p:sldId id="357" r:id="rId58"/>
    <p:sldId id="360"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25"/>
    <p:restoredTop sz="94669"/>
  </p:normalViewPr>
  <p:slideViewPr>
    <p:cSldViewPr snapToGrid="0">
      <p:cViewPr varScale="1">
        <p:scale>
          <a:sx n="78" d="100"/>
          <a:sy n="78" d="100"/>
        </p:scale>
        <p:origin x="192"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47BF7-D56B-BA41-BBD5-D257F29BF863}" type="datetimeFigureOut">
              <a:rPr lang="en-DE" smtClean="0"/>
              <a:t>28.08.25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335A9-F952-5248-8476-7F62D7095EF5}" type="slidenum">
              <a:rPr lang="en-DE" smtClean="0"/>
              <a:t>‹#›</a:t>
            </a:fld>
            <a:endParaRPr lang="en-DE"/>
          </a:p>
        </p:txBody>
      </p:sp>
    </p:spTree>
    <p:extLst>
      <p:ext uri="{BB962C8B-B14F-4D97-AF65-F5344CB8AC3E}">
        <p14:creationId xmlns:p14="http://schemas.microsoft.com/office/powerpoint/2010/main" val="3010842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5E3D0D1-FBCB-EF48-8554-96D2A40D74FC}" type="slidenum">
              <a:rPr lang="en-DE" smtClean="0"/>
              <a:t>1</a:t>
            </a:fld>
            <a:endParaRPr lang="en-DE"/>
          </a:p>
        </p:txBody>
      </p:sp>
    </p:spTree>
    <p:extLst>
      <p:ext uri="{BB962C8B-B14F-4D97-AF65-F5344CB8AC3E}">
        <p14:creationId xmlns:p14="http://schemas.microsoft.com/office/powerpoint/2010/main" val="3307575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512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p6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806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p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013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6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p6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6254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8/28/25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8/28/25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8/28/25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8/28/25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E562-ED8F-5F4D-C5C3-8A560D4D093D}"/>
              </a:ext>
            </a:extLst>
          </p:cNvPr>
          <p:cNvSpPr>
            <a:spLocks noGrp="1"/>
          </p:cNvSpPr>
          <p:nvPr>
            <p:ph type="ctrTitle"/>
          </p:nvPr>
        </p:nvSpPr>
        <p:spPr>
          <a:xfrm>
            <a:off x="1524000" y="1122363"/>
            <a:ext cx="9144000" cy="676457"/>
          </a:xfrm>
        </p:spPr>
        <p:txBody>
          <a:bodyPr>
            <a:normAutofit fontScale="90000"/>
          </a:bodyPr>
          <a:lstStyle/>
          <a:p>
            <a:r>
              <a:rPr lang="en-DE" dirty="0"/>
              <a:t>Phylolinguistics part 2</a:t>
            </a:r>
          </a:p>
        </p:txBody>
      </p:sp>
      <p:sp>
        <p:nvSpPr>
          <p:cNvPr id="3" name="Subtitle 2">
            <a:extLst>
              <a:ext uri="{FF2B5EF4-FFF2-40B4-BE49-F238E27FC236}">
                <a16:creationId xmlns:a16="http://schemas.microsoft.com/office/drawing/2014/main" id="{6679CF86-1E41-6EAC-9594-7F9B5BCAEF02}"/>
              </a:ext>
            </a:extLst>
          </p:cNvPr>
          <p:cNvSpPr>
            <a:spLocks noGrp="1"/>
          </p:cNvSpPr>
          <p:nvPr>
            <p:ph type="subTitle" idx="1"/>
          </p:nvPr>
        </p:nvSpPr>
        <p:spPr>
          <a:xfrm>
            <a:off x="1524000" y="1798820"/>
            <a:ext cx="9144000" cy="1655762"/>
          </a:xfrm>
        </p:spPr>
        <p:txBody>
          <a:bodyPr/>
          <a:lstStyle/>
          <a:p>
            <a:r>
              <a:rPr lang="en-DE" dirty="0"/>
              <a:t>Benedict King, MPI EVA</a:t>
            </a:r>
          </a:p>
        </p:txBody>
      </p:sp>
      <p:pic>
        <p:nvPicPr>
          <p:cNvPr id="4" name="Picture 2">
            <a:extLst>
              <a:ext uri="{FF2B5EF4-FFF2-40B4-BE49-F238E27FC236}">
                <a16:creationId xmlns:a16="http://schemas.microsoft.com/office/drawing/2014/main" id="{B96C5B21-2465-D56E-5BE4-3D61F712B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2626701"/>
            <a:ext cx="6350000"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267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325A-7EEF-1143-665E-2869900C32C3}"/>
              </a:ext>
            </a:extLst>
          </p:cNvPr>
          <p:cNvSpPr>
            <a:spLocks noGrp="1"/>
          </p:cNvSpPr>
          <p:nvPr>
            <p:ph type="title"/>
          </p:nvPr>
        </p:nvSpPr>
        <p:spPr/>
        <p:txBody>
          <a:bodyPr/>
          <a:lstStyle/>
          <a:p>
            <a:r>
              <a:rPr lang="en-DE" dirty="0"/>
              <a:t>Heggarty </a:t>
            </a:r>
            <a:r>
              <a:rPr lang="en-DE" i="1" dirty="0"/>
              <a:t>et al. </a:t>
            </a:r>
            <a:r>
              <a:rPr lang="en-DE" dirty="0"/>
              <a:t>(2023) Sampled ancestors</a:t>
            </a:r>
          </a:p>
        </p:txBody>
      </p:sp>
      <p:pic>
        <p:nvPicPr>
          <p:cNvPr id="5" name="Content Placeholder 4">
            <a:extLst>
              <a:ext uri="{FF2B5EF4-FFF2-40B4-BE49-F238E27FC236}">
                <a16:creationId xmlns:a16="http://schemas.microsoft.com/office/drawing/2014/main" id="{4479835F-872B-00AC-5570-08BF4E430DEC}"/>
              </a:ext>
            </a:extLst>
          </p:cNvPr>
          <p:cNvPicPr>
            <a:picLocks noGrp="1" noChangeAspect="1"/>
          </p:cNvPicPr>
          <p:nvPr>
            <p:ph idx="1"/>
          </p:nvPr>
        </p:nvPicPr>
        <p:blipFill>
          <a:blip r:embed="rId2"/>
          <a:srcRect t="60379"/>
          <a:stretch>
            <a:fillRect/>
          </a:stretch>
        </p:blipFill>
        <p:spPr>
          <a:xfrm>
            <a:off x="838200" y="1690688"/>
            <a:ext cx="10515600" cy="4967776"/>
          </a:xfrm>
        </p:spPr>
      </p:pic>
    </p:spTree>
    <p:extLst>
      <p:ext uri="{BB962C8B-B14F-4D97-AF65-F5344CB8AC3E}">
        <p14:creationId xmlns:p14="http://schemas.microsoft.com/office/powerpoint/2010/main" val="3453092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1F6E-2C8B-A5BC-3C9A-D5F4DA0B7725}"/>
              </a:ext>
            </a:extLst>
          </p:cNvPr>
          <p:cNvSpPr>
            <a:spLocks noGrp="1"/>
          </p:cNvSpPr>
          <p:nvPr>
            <p:ph type="title"/>
          </p:nvPr>
        </p:nvSpPr>
        <p:spPr/>
        <p:txBody>
          <a:bodyPr/>
          <a:lstStyle/>
          <a:p>
            <a:r>
              <a:rPr lang="en-DE" dirty="0"/>
              <a:t>Few ancient languages found to be sampled ancestors</a:t>
            </a:r>
          </a:p>
        </p:txBody>
      </p:sp>
      <p:pic>
        <p:nvPicPr>
          <p:cNvPr id="5" name="Content Placeholder 4">
            <a:extLst>
              <a:ext uri="{FF2B5EF4-FFF2-40B4-BE49-F238E27FC236}">
                <a16:creationId xmlns:a16="http://schemas.microsoft.com/office/drawing/2014/main" id="{9956CDDD-4497-EB59-045C-9915FB031EE9}"/>
              </a:ext>
            </a:extLst>
          </p:cNvPr>
          <p:cNvPicPr>
            <a:picLocks noGrp="1" noChangeAspect="1"/>
          </p:cNvPicPr>
          <p:nvPr>
            <p:ph idx="1"/>
          </p:nvPr>
        </p:nvPicPr>
        <p:blipFill>
          <a:blip r:embed="rId2"/>
          <a:stretch>
            <a:fillRect/>
          </a:stretch>
        </p:blipFill>
        <p:spPr>
          <a:xfrm>
            <a:off x="3994999" y="1434805"/>
            <a:ext cx="4202002" cy="5058070"/>
          </a:xfrm>
        </p:spPr>
      </p:pic>
    </p:spTree>
    <p:extLst>
      <p:ext uri="{BB962C8B-B14F-4D97-AF65-F5344CB8AC3E}">
        <p14:creationId xmlns:p14="http://schemas.microsoft.com/office/powerpoint/2010/main" val="260075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F0953-6F48-6C6A-D2FA-CC3554847D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1812C-6F88-E0D8-34BA-546152929D89}"/>
              </a:ext>
            </a:extLst>
          </p:cNvPr>
          <p:cNvSpPr>
            <a:spLocks noGrp="1"/>
          </p:cNvSpPr>
          <p:nvPr>
            <p:ph type="title"/>
          </p:nvPr>
        </p:nvSpPr>
        <p:spPr/>
        <p:txBody>
          <a:bodyPr/>
          <a:lstStyle/>
          <a:p>
            <a:r>
              <a:rPr lang="en-DE" dirty="0"/>
              <a:t>Few ancient languages found to be sampled ancestors</a:t>
            </a:r>
          </a:p>
        </p:txBody>
      </p:sp>
      <p:pic>
        <p:nvPicPr>
          <p:cNvPr id="6" name="Picture 5">
            <a:extLst>
              <a:ext uri="{FF2B5EF4-FFF2-40B4-BE49-F238E27FC236}">
                <a16:creationId xmlns:a16="http://schemas.microsoft.com/office/drawing/2014/main" id="{6C0C972E-1A31-CC85-1F4C-88186483F485}"/>
              </a:ext>
            </a:extLst>
          </p:cNvPr>
          <p:cNvPicPr>
            <a:picLocks noChangeAspect="1"/>
          </p:cNvPicPr>
          <p:nvPr/>
        </p:nvPicPr>
        <p:blipFill>
          <a:blip r:embed="rId2"/>
          <a:stretch>
            <a:fillRect/>
          </a:stretch>
        </p:blipFill>
        <p:spPr>
          <a:xfrm>
            <a:off x="224098" y="1974144"/>
            <a:ext cx="5375590" cy="3537977"/>
          </a:xfrm>
          <a:prstGeom prst="rect">
            <a:avLst/>
          </a:prstGeom>
        </p:spPr>
      </p:pic>
      <p:pic>
        <p:nvPicPr>
          <p:cNvPr id="7" name="Picture 6">
            <a:extLst>
              <a:ext uri="{FF2B5EF4-FFF2-40B4-BE49-F238E27FC236}">
                <a16:creationId xmlns:a16="http://schemas.microsoft.com/office/drawing/2014/main" id="{BD1D9F77-F498-F20C-8482-711CEB7A6860}"/>
              </a:ext>
            </a:extLst>
          </p:cNvPr>
          <p:cNvPicPr>
            <a:picLocks noChangeAspect="1"/>
          </p:cNvPicPr>
          <p:nvPr/>
        </p:nvPicPr>
        <p:blipFill>
          <a:blip r:embed="rId3"/>
          <a:srcRect l="-2266"/>
          <a:stretch>
            <a:fillRect/>
          </a:stretch>
        </p:blipFill>
        <p:spPr>
          <a:xfrm>
            <a:off x="5918431" y="2169614"/>
            <a:ext cx="5375590" cy="3342507"/>
          </a:xfrm>
          <a:prstGeom prst="rect">
            <a:avLst/>
          </a:prstGeom>
        </p:spPr>
      </p:pic>
      <p:sp>
        <p:nvSpPr>
          <p:cNvPr id="8" name="TextBox 7">
            <a:extLst>
              <a:ext uri="{FF2B5EF4-FFF2-40B4-BE49-F238E27FC236}">
                <a16:creationId xmlns:a16="http://schemas.microsoft.com/office/drawing/2014/main" id="{E77D55A4-728F-1B7A-ACEA-49D853081B75}"/>
              </a:ext>
            </a:extLst>
          </p:cNvPr>
          <p:cNvSpPr txBox="1"/>
          <p:nvPr/>
        </p:nvSpPr>
        <p:spPr>
          <a:xfrm>
            <a:off x="7428488" y="1885444"/>
            <a:ext cx="744114" cy="369332"/>
          </a:xfrm>
          <a:prstGeom prst="rect">
            <a:avLst/>
          </a:prstGeom>
          <a:noFill/>
        </p:spPr>
        <p:txBody>
          <a:bodyPr wrap="none" rtlCol="0">
            <a:spAutoFit/>
          </a:bodyPr>
          <a:lstStyle/>
          <a:p>
            <a:r>
              <a:rPr lang="en-DE" dirty="0"/>
              <a:t>IELEX</a:t>
            </a:r>
          </a:p>
        </p:txBody>
      </p:sp>
      <p:sp>
        <p:nvSpPr>
          <p:cNvPr id="9" name="TextBox 8">
            <a:extLst>
              <a:ext uri="{FF2B5EF4-FFF2-40B4-BE49-F238E27FC236}">
                <a16:creationId xmlns:a16="http://schemas.microsoft.com/office/drawing/2014/main" id="{76A64BFC-7D15-AAF0-ED10-F456591F0795}"/>
              </a:ext>
            </a:extLst>
          </p:cNvPr>
          <p:cNvSpPr txBox="1"/>
          <p:nvPr/>
        </p:nvSpPr>
        <p:spPr>
          <a:xfrm>
            <a:off x="10413100" y="1974144"/>
            <a:ext cx="877163" cy="369332"/>
          </a:xfrm>
          <a:prstGeom prst="rect">
            <a:avLst/>
          </a:prstGeom>
          <a:noFill/>
        </p:spPr>
        <p:txBody>
          <a:bodyPr wrap="none" rtlCol="0">
            <a:spAutoFit/>
          </a:bodyPr>
          <a:lstStyle/>
          <a:p>
            <a:r>
              <a:rPr lang="en-DE" dirty="0"/>
              <a:t>IE-CoR</a:t>
            </a:r>
          </a:p>
        </p:txBody>
      </p:sp>
    </p:spTree>
    <p:extLst>
      <p:ext uri="{BB962C8B-B14F-4D97-AF65-F5344CB8AC3E}">
        <p14:creationId xmlns:p14="http://schemas.microsoft.com/office/powerpoint/2010/main" val="711717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7619-4684-3653-1EEB-CB076E8C3AF5}"/>
              </a:ext>
            </a:extLst>
          </p:cNvPr>
          <p:cNvSpPr>
            <a:spLocks noGrp="1"/>
          </p:cNvSpPr>
          <p:nvPr>
            <p:ph type="title"/>
          </p:nvPr>
        </p:nvSpPr>
        <p:spPr>
          <a:xfrm>
            <a:off x="4539632" y="365125"/>
            <a:ext cx="6814168" cy="1325563"/>
          </a:xfrm>
        </p:spPr>
        <p:txBody>
          <a:bodyPr/>
          <a:lstStyle/>
          <a:p>
            <a:endParaRPr lang="en-DE" dirty="0"/>
          </a:p>
        </p:txBody>
      </p:sp>
      <p:sp>
        <p:nvSpPr>
          <p:cNvPr id="3" name="Content Placeholder 2">
            <a:extLst>
              <a:ext uri="{FF2B5EF4-FFF2-40B4-BE49-F238E27FC236}">
                <a16:creationId xmlns:a16="http://schemas.microsoft.com/office/drawing/2014/main" id="{850EA9D1-A511-3718-066A-B305357BCE85}"/>
              </a:ext>
            </a:extLst>
          </p:cNvPr>
          <p:cNvSpPr>
            <a:spLocks noGrp="1"/>
          </p:cNvSpPr>
          <p:nvPr>
            <p:ph idx="1"/>
          </p:nvPr>
        </p:nvSpPr>
        <p:spPr>
          <a:xfrm>
            <a:off x="4539632" y="1825625"/>
            <a:ext cx="6814168" cy="4351338"/>
          </a:xfrm>
        </p:spPr>
        <p:txBody>
          <a:bodyPr/>
          <a:lstStyle/>
          <a:p>
            <a:r>
              <a:rPr lang="en-DE" dirty="0"/>
              <a:t>Younger dates for Indo-European ONLY when enforcing ancestors AND using the IELEX dataset</a:t>
            </a:r>
          </a:p>
          <a:p>
            <a:endParaRPr lang="en-DE" dirty="0"/>
          </a:p>
        </p:txBody>
      </p:sp>
      <p:pic>
        <p:nvPicPr>
          <p:cNvPr id="4" name="Picture 3">
            <a:extLst>
              <a:ext uri="{FF2B5EF4-FFF2-40B4-BE49-F238E27FC236}">
                <a16:creationId xmlns:a16="http://schemas.microsoft.com/office/drawing/2014/main" id="{8B8B0DC5-5788-372E-62B1-F55C23D9C664}"/>
              </a:ext>
            </a:extLst>
          </p:cNvPr>
          <p:cNvPicPr>
            <a:picLocks noChangeAspect="1"/>
          </p:cNvPicPr>
          <p:nvPr/>
        </p:nvPicPr>
        <p:blipFill>
          <a:blip r:embed="rId2"/>
          <a:stretch>
            <a:fillRect/>
          </a:stretch>
        </p:blipFill>
        <p:spPr>
          <a:xfrm>
            <a:off x="704006" y="229233"/>
            <a:ext cx="3091449" cy="6399534"/>
          </a:xfrm>
          <a:prstGeom prst="rect">
            <a:avLst/>
          </a:prstGeom>
        </p:spPr>
      </p:pic>
    </p:spTree>
    <p:extLst>
      <p:ext uri="{BB962C8B-B14F-4D97-AF65-F5344CB8AC3E}">
        <p14:creationId xmlns:p14="http://schemas.microsoft.com/office/powerpoint/2010/main" val="58646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9AEC-9792-CF37-6B02-A5305B820A25}"/>
              </a:ext>
            </a:extLst>
          </p:cNvPr>
          <p:cNvSpPr>
            <a:spLocks noGrp="1"/>
          </p:cNvSpPr>
          <p:nvPr>
            <p:ph type="title"/>
          </p:nvPr>
        </p:nvSpPr>
        <p:spPr>
          <a:xfrm>
            <a:off x="838199" y="365125"/>
            <a:ext cx="10903343" cy="1325563"/>
          </a:xfrm>
        </p:spPr>
        <p:txBody>
          <a:bodyPr/>
          <a:lstStyle/>
          <a:p>
            <a:r>
              <a:rPr lang="en-DE" dirty="0"/>
              <a:t>Advanced phylolinguistics 2: language contact</a:t>
            </a:r>
          </a:p>
        </p:txBody>
      </p:sp>
      <p:pic>
        <p:nvPicPr>
          <p:cNvPr id="1026" name="Picture 2" descr="Fig. 1">
            <a:extLst>
              <a:ext uri="{FF2B5EF4-FFF2-40B4-BE49-F238E27FC236}">
                <a16:creationId xmlns:a16="http://schemas.microsoft.com/office/drawing/2014/main" id="{4A5B2374-9C59-5FD2-E7E0-9583B5A7C4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00518" y="1825625"/>
            <a:ext cx="5590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0C7528-0369-A5CF-6077-3EA4FFEEF707}"/>
              </a:ext>
            </a:extLst>
          </p:cNvPr>
          <p:cNvSpPr txBox="1"/>
          <p:nvPr/>
        </p:nvSpPr>
        <p:spPr>
          <a:xfrm>
            <a:off x="9844644" y="6210795"/>
            <a:ext cx="2196948" cy="369332"/>
          </a:xfrm>
          <a:prstGeom prst="rect">
            <a:avLst/>
          </a:prstGeom>
          <a:noFill/>
        </p:spPr>
        <p:txBody>
          <a:bodyPr wrap="none" rtlCol="0">
            <a:spAutoFit/>
          </a:bodyPr>
          <a:lstStyle/>
          <a:p>
            <a:r>
              <a:rPr lang="en-DE" dirty="0"/>
              <a:t>Neureiter </a:t>
            </a:r>
            <a:r>
              <a:rPr lang="en-DE" i="1" dirty="0"/>
              <a:t>et al. </a:t>
            </a:r>
            <a:r>
              <a:rPr lang="en-DE" dirty="0"/>
              <a:t>2022</a:t>
            </a:r>
          </a:p>
        </p:txBody>
      </p:sp>
      <p:sp>
        <p:nvSpPr>
          <p:cNvPr id="3" name="TextBox 2">
            <a:extLst>
              <a:ext uri="{FF2B5EF4-FFF2-40B4-BE49-F238E27FC236}">
                <a16:creationId xmlns:a16="http://schemas.microsoft.com/office/drawing/2014/main" id="{E321C820-3D5E-EF49-A844-5155B8F2FFF6}"/>
              </a:ext>
            </a:extLst>
          </p:cNvPr>
          <p:cNvSpPr txBox="1"/>
          <p:nvPr/>
        </p:nvSpPr>
        <p:spPr>
          <a:xfrm>
            <a:off x="838199" y="2710831"/>
            <a:ext cx="2390523" cy="2308324"/>
          </a:xfrm>
          <a:prstGeom prst="rect">
            <a:avLst/>
          </a:prstGeom>
          <a:noFill/>
        </p:spPr>
        <p:txBody>
          <a:bodyPr wrap="square" rtlCol="0">
            <a:spAutoFit/>
          </a:bodyPr>
          <a:lstStyle/>
          <a:p>
            <a:r>
              <a:rPr lang="en-DE" dirty="0"/>
              <a:t>Adds “C</a:t>
            </a:r>
            <a:r>
              <a:rPr lang="en-GB" dirty="0"/>
              <a:t>o</a:t>
            </a:r>
            <a:r>
              <a:rPr lang="en-DE" dirty="0"/>
              <a:t>ntact edges” to the phylogenetic model</a:t>
            </a:r>
          </a:p>
          <a:p>
            <a:endParaRPr lang="en-DE" dirty="0"/>
          </a:p>
          <a:p>
            <a:r>
              <a:rPr lang="en-DE" dirty="0"/>
              <a:t>Borrowed words follow these contact edges rather than the tree</a:t>
            </a:r>
          </a:p>
        </p:txBody>
      </p:sp>
    </p:spTree>
    <p:extLst>
      <p:ext uri="{BB962C8B-B14F-4D97-AF65-F5344CB8AC3E}">
        <p14:creationId xmlns:p14="http://schemas.microsoft.com/office/powerpoint/2010/main" val="2384618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A7DC7-2A04-D7A3-9D41-55FD89D847C2}"/>
              </a:ext>
            </a:extLst>
          </p:cNvPr>
          <p:cNvSpPr>
            <a:spLocks noGrp="1"/>
          </p:cNvSpPr>
          <p:nvPr>
            <p:ph type="title"/>
          </p:nvPr>
        </p:nvSpPr>
        <p:spPr/>
        <p:txBody>
          <a:bodyPr/>
          <a:lstStyle/>
          <a:p>
            <a:endParaRPr lang="en-DE"/>
          </a:p>
        </p:txBody>
      </p:sp>
      <p:pic>
        <p:nvPicPr>
          <p:cNvPr id="2050" name="Picture 2" descr="Fig. 5">
            <a:extLst>
              <a:ext uri="{FF2B5EF4-FFF2-40B4-BE49-F238E27FC236}">
                <a16:creationId xmlns:a16="http://schemas.microsoft.com/office/drawing/2014/main" id="{8419C9D2-322B-39AC-92CB-5DBE0CFD9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282" y="911224"/>
            <a:ext cx="9522165" cy="525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CC80-2AB9-1552-4C35-63DD59A30E36}"/>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18B65F6-BD0C-4C09-02E5-B841C7E70F15}"/>
              </a:ext>
            </a:extLst>
          </p:cNvPr>
          <p:cNvSpPr>
            <a:spLocks noGrp="1"/>
          </p:cNvSpPr>
          <p:nvPr>
            <p:ph idx="1"/>
          </p:nvPr>
        </p:nvSpPr>
        <p:spPr/>
        <p:txBody>
          <a:bodyPr/>
          <a:lstStyle/>
          <a:p>
            <a:endParaRPr lang="en-DE" dirty="0"/>
          </a:p>
        </p:txBody>
      </p:sp>
      <p:pic>
        <p:nvPicPr>
          <p:cNvPr id="3074" name="Picture 2" descr="Fig. 7">
            <a:extLst>
              <a:ext uri="{FF2B5EF4-FFF2-40B4-BE49-F238E27FC236}">
                <a16:creationId xmlns:a16="http://schemas.microsoft.com/office/drawing/2014/main" id="{81B10570-9EFA-79B7-A46F-AC325F6949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a:fillRect/>
          </a:stretch>
        </p:blipFill>
        <p:spPr bwMode="auto">
          <a:xfrm>
            <a:off x="2499947" y="219040"/>
            <a:ext cx="6717138" cy="641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907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4"/>
          <p:cNvSpPr txBox="1">
            <a:spLocks noGrp="1"/>
          </p:cNvSpPr>
          <p:nvPr>
            <p:ph type="title"/>
          </p:nvPr>
        </p:nvSpPr>
        <p:spPr>
          <a:xfrm>
            <a:off x="1283111" y="503238"/>
            <a:ext cx="9866670"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dirty="0"/>
              <a:t>Part 2: Phylogenetic Comparative methods</a:t>
            </a:r>
            <a:endParaRPr dirty="0"/>
          </a:p>
        </p:txBody>
      </p:sp>
      <p:sp>
        <p:nvSpPr>
          <p:cNvPr id="655" name="Google Shape;655;p54"/>
          <p:cNvSpPr txBox="1">
            <a:spLocks noGrp="1"/>
          </p:cNvSpPr>
          <p:nvPr>
            <p:ph type="body" idx="1"/>
          </p:nvPr>
        </p:nvSpPr>
        <p:spPr>
          <a:xfrm>
            <a:off x="2438401" y="1735138"/>
            <a:ext cx="7313613" cy="4056062"/>
          </a:xfrm>
          <a:prstGeom prst="rect">
            <a:avLst/>
          </a:prstGeom>
          <a:noFill/>
          <a:ln>
            <a:noFill/>
          </a:ln>
        </p:spPr>
        <p:txBody>
          <a:bodyPr spcFirstLastPara="1" vert="horz" wrap="square" lIns="91425" tIns="45700" rIns="91425" bIns="45700" rtlCol="0" anchor="t" anchorCtr="0">
            <a:normAutofit/>
          </a:bodyPr>
          <a:lstStyle/>
          <a:p>
            <a:pPr marL="463550" indent="-463550">
              <a:spcBef>
                <a:spcPts val="0"/>
              </a:spcBef>
              <a:buClr>
                <a:schemeClr val="dk1"/>
              </a:buClr>
              <a:buSzPts val="2160"/>
              <a:buFont typeface="Sorts Mill Goudy"/>
              <a:buChar char="•"/>
            </a:pPr>
            <a:r>
              <a:rPr lang="en-US" b="1" dirty="0"/>
              <a:t>Phylogenetic comparative methods</a:t>
            </a:r>
            <a:r>
              <a:rPr lang="en-US" dirty="0"/>
              <a:t> (</a:t>
            </a:r>
            <a:r>
              <a:rPr lang="en-US" b="1" dirty="0"/>
              <a:t>PCMs</a:t>
            </a:r>
            <a:r>
              <a:rPr lang="en-US" dirty="0"/>
              <a:t>) use information on the historical relationships of lineages (phylogenies) to test evolutionary hypotheses</a:t>
            </a:r>
            <a:endParaRPr dirty="0"/>
          </a:p>
          <a:p>
            <a:pPr marL="463550" indent="-463550">
              <a:spcBef>
                <a:spcPts val="2000"/>
              </a:spcBef>
              <a:buClr>
                <a:schemeClr val="dk1"/>
              </a:buClr>
              <a:buSzPts val="2160"/>
              <a:buFont typeface="Sorts Mill Goudy"/>
              <a:buChar char="•"/>
            </a:pPr>
            <a:r>
              <a:rPr lang="en-US" dirty="0"/>
              <a:t>In practice: the tree or trees from the phylogenetic analysis are taken as the input for further analyses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5"/>
          <p:cNvSpPr txBox="1">
            <a:spLocks noGrp="1"/>
          </p:cNvSpPr>
          <p:nvPr>
            <p:ph type="title"/>
          </p:nvPr>
        </p:nvSpPr>
        <p:spPr>
          <a:xfrm>
            <a:off x="809625" y="647363"/>
            <a:ext cx="3472961"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600"/>
            </a:pPr>
            <a:r>
              <a:rPr lang="en-US" sz="3600" dirty="0"/>
              <a:t>Ancestral state reconstruction</a:t>
            </a:r>
            <a:endParaRPr dirty="0"/>
          </a:p>
        </p:txBody>
      </p:sp>
      <p:sp>
        <p:nvSpPr>
          <p:cNvPr id="661" name="Google Shape;661;p55"/>
          <p:cNvSpPr txBox="1">
            <a:spLocks noGrp="1"/>
          </p:cNvSpPr>
          <p:nvPr>
            <p:ph type="body" idx="1"/>
          </p:nvPr>
        </p:nvSpPr>
        <p:spPr>
          <a:xfrm>
            <a:off x="1389917" y="2154575"/>
            <a:ext cx="2892669" cy="4056062"/>
          </a:xfrm>
          <a:prstGeom prst="rect">
            <a:avLst/>
          </a:prstGeom>
          <a:noFill/>
          <a:ln>
            <a:noFill/>
          </a:ln>
        </p:spPr>
        <p:txBody>
          <a:bodyPr spcFirstLastPara="1" vert="horz" wrap="square" lIns="91425" tIns="45700" rIns="91425" bIns="45700" rtlCol="0" anchor="t" anchorCtr="0">
            <a:normAutofit fontScale="92500" lnSpcReduction="10000"/>
          </a:bodyPr>
          <a:lstStyle/>
          <a:p>
            <a:pPr marL="463550" indent="-463550">
              <a:spcBef>
                <a:spcPts val="0"/>
              </a:spcBef>
              <a:buClr>
                <a:schemeClr val="dk1"/>
              </a:buClr>
              <a:buSzPts val="2160"/>
              <a:buFont typeface="Sorts Mill Goudy"/>
              <a:buChar char="•"/>
            </a:pPr>
            <a:r>
              <a:rPr lang="en-US" dirty="0"/>
              <a:t>What was the condition at the ancestor (e.g. what was present in a proto-language)</a:t>
            </a:r>
            <a:endParaRPr dirty="0"/>
          </a:p>
          <a:p>
            <a:pPr marL="463550" indent="-463550">
              <a:spcBef>
                <a:spcPts val="2000"/>
              </a:spcBef>
              <a:buClr>
                <a:schemeClr val="dk1"/>
              </a:buClr>
              <a:buSzPts val="2160"/>
              <a:buFont typeface="Sorts Mill Goudy"/>
              <a:buChar char="•"/>
            </a:pPr>
            <a:r>
              <a:rPr lang="en-US" dirty="0"/>
              <a:t>When and how often did transitions occur</a:t>
            </a:r>
            <a:endParaRPr dirty="0"/>
          </a:p>
          <a:p>
            <a:pPr marL="463550" indent="-326390">
              <a:spcBef>
                <a:spcPts val="2000"/>
              </a:spcBef>
              <a:buClr>
                <a:schemeClr val="dk1"/>
              </a:buClr>
              <a:buSzPts val="2160"/>
              <a:buNone/>
            </a:pPr>
            <a:endParaRPr dirty="0"/>
          </a:p>
        </p:txBody>
      </p:sp>
      <p:pic>
        <p:nvPicPr>
          <p:cNvPr id="662" name="Google Shape;662;p55"/>
          <p:cNvPicPr preferRelativeResize="0"/>
          <p:nvPr/>
        </p:nvPicPr>
        <p:blipFill rotWithShape="1">
          <a:blip r:embed="rId3">
            <a:alphaModFix/>
          </a:blip>
          <a:srcRect/>
          <a:stretch/>
        </p:blipFill>
        <p:spPr>
          <a:xfrm>
            <a:off x="4801333" y="0"/>
            <a:ext cx="600075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grpSp>
        <p:nvGrpSpPr>
          <p:cNvPr id="28" name="Group 27">
            <a:extLst>
              <a:ext uri="{FF2B5EF4-FFF2-40B4-BE49-F238E27FC236}">
                <a16:creationId xmlns:a16="http://schemas.microsoft.com/office/drawing/2014/main" id="{2EA5B167-5015-F302-D866-87D7F1685BA5}"/>
              </a:ext>
            </a:extLst>
          </p:cNvPr>
          <p:cNvGrpSpPr/>
          <p:nvPr/>
        </p:nvGrpSpPr>
        <p:grpSpPr>
          <a:xfrm>
            <a:off x="3159064" y="1781299"/>
            <a:ext cx="2903788" cy="4596356"/>
            <a:chOff x="3159064" y="1781299"/>
            <a:chExt cx="2903788" cy="4596356"/>
          </a:xfrm>
        </p:grpSpPr>
        <p:cxnSp>
          <p:nvCxnSpPr>
            <p:cNvPr id="3" name="Straight Connector 2">
              <a:extLst>
                <a:ext uri="{FF2B5EF4-FFF2-40B4-BE49-F238E27FC236}">
                  <a16:creationId xmlns:a16="http://schemas.microsoft.com/office/drawing/2014/main" id="{A584992E-267C-97B5-D490-3CBB1FD1023D}"/>
                </a:ext>
              </a:extLst>
            </p:cNvPr>
            <p:cNvCxnSpPr>
              <a:cxnSpLocks/>
            </p:cNvCxnSpPr>
            <p:nvPr/>
          </p:nvCxnSpPr>
          <p:spPr>
            <a:xfrm flipH="1">
              <a:off x="5189517" y="1781299"/>
              <a:ext cx="873335" cy="522514"/>
            </a:xfrm>
            <a:prstGeom prst="line">
              <a:avLst/>
            </a:prstGeom>
            <a:ln w="57150"/>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AEAD0ABA-65D7-5F35-CBB9-DC577AC49ED5}"/>
                </a:ext>
              </a:extLst>
            </p:cNvPr>
            <p:cNvCxnSpPr>
              <a:cxnSpLocks/>
            </p:cNvCxnSpPr>
            <p:nvPr/>
          </p:nvCxnSpPr>
          <p:spPr>
            <a:xfrm flipH="1" flipV="1">
              <a:off x="5189516" y="2324714"/>
              <a:ext cx="783253" cy="320011"/>
            </a:xfrm>
            <a:prstGeom prst="line">
              <a:avLst/>
            </a:prstGeom>
            <a:ln w="57150"/>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6983A9B6-A586-21BC-C70D-DB7CEB0248D8}"/>
                </a:ext>
              </a:extLst>
            </p:cNvPr>
            <p:cNvCxnSpPr>
              <a:cxnSpLocks/>
            </p:cNvCxnSpPr>
            <p:nvPr/>
          </p:nvCxnSpPr>
          <p:spPr>
            <a:xfrm flipH="1">
              <a:off x="4167280" y="2324714"/>
              <a:ext cx="1010824" cy="531247"/>
            </a:xfrm>
            <a:prstGeom prst="line">
              <a:avLst/>
            </a:prstGeom>
            <a:ln w="5715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798309B-BEE4-238F-055C-EF6D022AE164}"/>
                </a:ext>
              </a:extLst>
            </p:cNvPr>
            <p:cNvCxnSpPr>
              <a:cxnSpLocks/>
            </p:cNvCxnSpPr>
            <p:nvPr/>
          </p:nvCxnSpPr>
          <p:spPr>
            <a:xfrm flipH="1" flipV="1">
              <a:off x="4193024" y="2869939"/>
              <a:ext cx="1729081" cy="627466"/>
            </a:xfrm>
            <a:prstGeom prst="line">
              <a:avLst/>
            </a:prstGeom>
            <a:ln w="57150"/>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1B40A14-041D-7DAC-05CB-C90819A33A0F}"/>
                </a:ext>
              </a:extLst>
            </p:cNvPr>
            <p:cNvCxnSpPr>
              <a:cxnSpLocks/>
              <a:endCxn id="680" idx="5"/>
            </p:cNvCxnSpPr>
            <p:nvPr/>
          </p:nvCxnSpPr>
          <p:spPr>
            <a:xfrm flipH="1" flipV="1">
              <a:off x="4978696" y="6093638"/>
              <a:ext cx="955554" cy="284017"/>
            </a:xfrm>
            <a:prstGeom prst="line">
              <a:avLst/>
            </a:prstGeom>
            <a:ln w="57150"/>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E0090AA-FFFF-6788-963C-53AFAF8FB192}"/>
                </a:ext>
              </a:extLst>
            </p:cNvPr>
            <p:cNvCxnSpPr>
              <a:cxnSpLocks/>
              <a:stCxn id="674" idx="2"/>
            </p:cNvCxnSpPr>
            <p:nvPr/>
          </p:nvCxnSpPr>
          <p:spPr>
            <a:xfrm flipH="1">
              <a:off x="4879173" y="5594442"/>
              <a:ext cx="961047" cy="392436"/>
            </a:xfrm>
            <a:prstGeom prst="line">
              <a:avLst/>
            </a:prstGeom>
            <a:ln w="5715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2227745-1BF0-3945-F70F-8D76A1D3A100}"/>
                </a:ext>
              </a:extLst>
            </p:cNvPr>
            <p:cNvCxnSpPr>
              <a:cxnSpLocks/>
            </p:cNvCxnSpPr>
            <p:nvPr/>
          </p:nvCxnSpPr>
          <p:spPr>
            <a:xfrm flipH="1">
              <a:off x="4942449" y="4238192"/>
              <a:ext cx="961047" cy="392436"/>
            </a:xfrm>
            <a:prstGeom prst="line">
              <a:avLst/>
            </a:prstGeom>
            <a:ln w="5715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3402817-5CCA-EB5D-04F4-986FC353C5DE}"/>
                </a:ext>
              </a:extLst>
            </p:cNvPr>
            <p:cNvCxnSpPr>
              <a:cxnSpLocks/>
            </p:cNvCxnSpPr>
            <p:nvPr/>
          </p:nvCxnSpPr>
          <p:spPr>
            <a:xfrm flipH="1" flipV="1">
              <a:off x="4942449" y="4713693"/>
              <a:ext cx="955554" cy="284017"/>
            </a:xfrm>
            <a:prstGeom prst="line">
              <a:avLst/>
            </a:prstGeom>
            <a:ln w="5715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DDAF2C4-43F6-9364-B651-DC771965DD1F}"/>
                </a:ext>
              </a:extLst>
            </p:cNvPr>
            <p:cNvCxnSpPr>
              <a:cxnSpLocks/>
            </p:cNvCxnSpPr>
            <p:nvPr/>
          </p:nvCxnSpPr>
          <p:spPr>
            <a:xfrm flipH="1" flipV="1">
              <a:off x="4154678" y="5318903"/>
              <a:ext cx="724495" cy="659718"/>
            </a:xfrm>
            <a:prstGeom prst="line">
              <a:avLst/>
            </a:prstGeom>
            <a:ln w="5715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83B1E73D-6704-CB1E-7770-7F26D0016539}"/>
                </a:ext>
              </a:extLst>
            </p:cNvPr>
            <p:cNvCxnSpPr>
              <a:cxnSpLocks/>
            </p:cNvCxnSpPr>
            <p:nvPr/>
          </p:nvCxnSpPr>
          <p:spPr>
            <a:xfrm flipH="1">
              <a:off x="4181409" y="4663343"/>
              <a:ext cx="761040" cy="608955"/>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AC2223DC-4CB9-9E3B-B7BE-E9BE87BF2693}"/>
                </a:ext>
              </a:extLst>
            </p:cNvPr>
            <p:cNvCxnSpPr>
              <a:cxnSpLocks/>
            </p:cNvCxnSpPr>
            <p:nvPr/>
          </p:nvCxnSpPr>
          <p:spPr>
            <a:xfrm flipH="1" flipV="1">
              <a:off x="3159325" y="3862426"/>
              <a:ext cx="1022084" cy="1421212"/>
            </a:xfrm>
            <a:prstGeom prst="line">
              <a:avLst/>
            </a:prstGeom>
            <a:ln w="57150"/>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0190F466-1346-CA16-7009-48D76011A1AB}"/>
                </a:ext>
              </a:extLst>
            </p:cNvPr>
            <p:cNvCxnSpPr>
              <a:cxnSpLocks/>
            </p:cNvCxnSpPr>
            <p:nvPr/>
          </p:nvCxnSpPr>
          <p:spPr>
            <a:xfrm flipH="1">
              <a:off x="3159064" y="2833662"/>
              <a:ext cx="1064105" cy="1014786"/>
            </a:xfrm>
            <a:prstGeom prst="line">
              <a:avLst/>
            </a:prstGeom>
            <a:ln w="57150"/>
          </p:spPr>
          <p:style>
            <a:lnRef idx="2">
              <a:schemeClr val="dk1"/>
            </a:lnRef>
            <a:fillRef idx="0">
              <a:schemeClr val="dk1"/>
            </a:fillRef>
            <a:effectRef idx="1">
              <a:schemeClr val="dk1"/>
            </a:effectRef>
            <a:fontRef idx="minor">
              <a:schemeClr val="tx1"/>
            </a:fontRef>
          </p:style>
        </p:cxnSp>
      </p:grpSp>
      <p:sp>
        <p:nvSpPr>
          <p:cNvPr id="667" name="Google Shape;667;p56"/>
          <p:cNvSpPr txBox="1">
            <a:spLocks noGrp="1"/>
          </p:cNvSpPr>
          <p:nvPr>
            <p:ph type="title"/>
          </p:nvPr>
        </p:nvSpPr>
        <p:spPr>
          <a:xfrm>
            <a:off x="2280140" y="198438"/>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a:t>Parsimony ancestral state reconstruction</a:t>
            </a:r>
            <a:endParaRPr/>
          </a:p>
        </p:txBody>
      </p:sp>
      <p:sp>
        <p:nvSpPr>
          <p:cNvPr id="668" name="Google Shape;668;p56"/>
          <p:cNvSpPr/>
          <p:nvPr/>
        </p:nvSpPr>
        <p:spPr>
          <a:xfrm>
            <a:off x="5934250" y="1608685"/>
            <a:ext cx="281493" cy="325316"/>
          </a:xfrm>
          <a:prstGeom prst="ellipse">
            <a:avLst/>
          </a:prstGeom>
          <a:solidFill>
            <a:srgbClr val="F33232"/>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69" name="Google Shape;669;p56"/>
          <p:cNvSpPr/>
          <p:nvPr/>
        </p:nvSpPr>
        <p:spPr>
          <a:xfrm>
            <a:off x="5809357" y="2474986"/>
            <a:ext cx="281493" cy="325316"/>
          </a:xfrm>
          <a:prstGeom prst="ellipse">
            <a:avLst/>
          </a:prstGeom>
          <a:solidFill>
            <a:srgbClr val="F33232"/>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0" name="Google Shape;670;p56"/>
          <p:cNvSpPr/>
          <p:nvPr/>
        </p:nvSpPr>
        <p:spPr>
          <a:xfrm>
            <a:off x="5832023" y="6164744"/>
            <a:ext cx="281493" cy="325316"/>
          </a:xfrm>
          <a:prstGeom prst="ellipse">
            <a:avLst/>
          </a:prstGeom>
          <a:solidFill>
            <a:srgbClr val="F33232"/>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1" name="Google Shape;671;p56"/>
          <p:cNvSpPr/>
          <p:nvPr/>
        </p:nvSpPr>
        <p:spPr>
          <a:xfrm>
            <a:off x="5781360" y="3334747"/>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2" name="Google Shape;672;p56"/>
          <p:cNvSpPr/>
          <p:nvPr/>
        </p:nvSpPr>
        <p:spPr>
          <a:xfrm>
            <a:off x="5781360" y="4025084"/>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3" name="Google Shape;673;p56"/>
          <p:cNvSpPr/>
          <p:nvPr/>
        </p:nvSpPr>
        <p:spPr>
          <a:xfrm>
            <a:off x="5781359" y="4805924"/>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4" name="Google Shape;674;p56"/>
          <p:cNvSpPr/>
          <p:nvPr/>
        </p:nvSpPr>
        <p:spPr>
          <a:xfrm>
            <a:off x="5840220" y="5431784"/>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5" name="Google Shape;675;p56"/>
          <p:cNvSpPr/>
          <p:nvPr/>
        </p:nvSpPr>
        <p:spPr>
          <a:xfrm>
            <a:off x="5060764" y="2148236"/>
            <a:ext cx="281493" cy="325316"/>
          </a:xfrm>
          <a:prstGeom prst="ellipse">
            <a:avLst/>
          </a:prstGeom>
          <a:solidFill>
            <a:srgbClr val="F33232"/>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6" name="Google Shape;676;p56"/>
          <p:cNvSpPr/>
          <p:nvPr/>
        </p:nvSpPr>
        <p:spPr>
          <a:xfrm>
            <a:off x="4801703" y="4477005"/>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7" name="Google Shape;677;p56"/>
          <p:cNvSpPr/>
          <p:nvPr/>
        </p:nvSpPr>
        <p:spPr>
          <a:xfrm>
            <a:off x="4088904" y="2618744"/>
            <a:ext cx="281493" cy="325316"/>
          </a:xfrm>
          <a:prstGeom prst="ellipse">
            <a:avLst/>
          </a:prstGeom>
          <a:gradFill>
            <a:gsLst>
              <a:gs pos="0">
                <a:srgbClr val="00B0F0"/>
              </a:gs>
              <a:gs pos="100000">
                <a:srgbClr val="F33232"/>
              </a:gs>
            </a:gsLst>
            <a:lin ang="16200000" scaled="0"/>
          </a:gra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8" name="Google Shape;678;p56"/>
          <p:cNvSpPr/>
          <p:nvPr/>
        </p:nvSpPr>
        <p:spPr>
          <a:xfrm>
            <a:off x="4741224" y="5822024"/>
            <a:ext cx="281493" cy="325316"/>
          </a:xfrm>
          <a:prstGeom prst="ellipse">
            <a:avLst/>
          </a:prstGeom>
          <a:gradFill>
            <a:gsLst>
              <a:gs pos="0">
                <a:srgbClr val="00B0F0"/>
              </a:gs>
              <a:gs pos="100000">
                <a:srgbClr val="F33232"/>
              </a:gs>
            </a:gsLst>
            <a:lin ang="5400000" scaled="0"/>
          </a:gra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79" name="Google Shape;679;p56"/>
          <p:cNvSpPr/>
          <p:nvPr/>
        </p:nvSpPr>
        <p:spPr>
          <a:xfrm>
            <a:off x="4040663" y="5120980"/>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80" name="Google Shape;680;p56"/>
          <p:cNvSpPr/>
          <p:nvPr/>
        </p:nvSpPr>
        <p:spPr>
          <a:xfrm>
            <a:off x="4738427" y="5815963"/>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81" name="Google Shape;681;p56"/>
          <p:cNvSpPr/>
          <p:nvPr/>
        </p:nvSpPr>
        <p:spPr>
          <a:xfrm>
            <a:off x="3051730" y="3699768"/>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
        <p:nvSpPr>
          <p:cNvPr id="682" name="Google Shape;682;p56"/>
          <p:cNvSpPr/>
          <p:nvPr/>
        </p:nvSpPr>
        <p:spPr>
          <a:xfrm>
            <a:off x="4082423" y="2632722"/>
            <a:ext cx="281493" cy="325316"/>
          </a:xfrm>
          <a:prstGeom prst="ellipse">
            <a:avLst/>
          </a:prstGeom>
          <a:solidFill>
            <a:srgbClr val="00B0F0"/>
          </a:solidFill>
          <a:ln w="12700" cap="flat" cmpd="sng">
            <a:solidFill>
              <a:srgbClr val="850403"/>
            </a:solidFill>
            <a:prstDash val="solid"/>
            <a:round/>
            <a:headEnd type="none" w="sm" len="sm"/>
            <a:tailEnd type="none" w="sm" len="sm"/>
          </a:ln>
          <a:effectLst>
            <a:outerShdw blurRad="101600" dist="38100" dir="5400000" rotWithShape="0">
              <a:srgbClr val="000000">
                <a:alpha val="74901"/>
              </a:srgbClr>
            </a:outerShdw>
          </a:effectLst>
        </p:spPr>
        <p:txBody>
          <a:bodyPr spcFirstLastPara="1" wrap="square" lIns="91425" tIns="45700" rIns="91425" bIns="45700" anchor="ctr" anchorCtr="0">
            <a:noAutofit/>
          </a:bodyPr>
          <a:lstStyle/>
          <a:p>
            <a:pPr algn="ctr"/>
            <a:endParaRPr>
              <a:solidFill>
                <a:schemeClr val="lt1"/>
              </a:solidFill>
              <a:latin typeface="Sorts Mill Goudy"/>
              <a:ea typeface="Sorts Mill Goudy"/>
              <a:cs typeface="Sorts Mill Goudy"/>
              <a:sym typeface="Sorts Mill Goud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5E900-E749-EB69-4593-E88DB888D528}"/>
              </a:ext>
            </a:extLst>
          </p:cNvPr>
          <p:cNvSpPr>
            <a:spLocks noGrp="1"/>
          </p:cNvSpPr>
          <p:nvPr>
            <p:ph type="title"/>
          </p:nvPr>
        </p:nvSpPr>
        <p:spPr/>
        <p:txBody>
          <a:bodyPr/>
          <a:lstStyle/>
          <a:p>
            <a:r>
              <a:rPr lang="en-DE" dirty="0"/>
              <a:t>Learning goals</a:t>
            </a:r>
          </a:p>
        </p:txBody>
      </p:sp>
      <p:sp>
        <p:nvSpPr>
          <p:cNvPr id="3" name="Content Placeholder 2">
            <a:extLst>
              <a:ext uri="{FF2B5EF4-FFF2-40B4-BE49-F238E27FC236}">
                <a16:creationId xmlns:a16="http://schemas.microsoft.com/office/drawing/2014/main" id="{AFCB84EA-613D-6EAD-A818-4E198D0F795F}"/>
              </a:ext>
            </a:extLst>
          </p:cNvPr>
          <p:cNvSpPr>
            <a:spLocks noGrp="1"/>
          </p:cNvSpPr>
          <p:nvPr>
            <p:ph idx="1"/>
          </p:nvPr>
        </p:nvSpPr>
        <p:spPr/>
        <p:txBody>
          <a:bodyPr/>
          <a:lstStyle/>
          <a:p>
            <a:r>
              <a:rPr lang="en-DE" dirty="0"/>
              <a:t>Gain an overview of some more advanced methods of language phylogenetics</a:t>
            </a:r>
          </a:p>
          <a:p>
            <a:pPr lvl="1"/>
            <a:r>
              <a:rPr lang="en-DE" dirty="0"/>
              <a:t>Phylogenetics with ancient languages</a:t>
            </a:r>
          </a:p>
          <a:p>
            <a:pPr lvl="1"/>
            <a:r>
              <a:rPr lang="en-DE" dirty="0"/>
              <a:t>Phylogenetics with language contact models</a:t>
            </a:r>
          </a:p>
          <a:p>
            <a:r>
              <a:rPr lang="en-DE" dirty="0"/>
              <a:t>Learn some of the ways in which trees can be used in language science</a:t>
            </a:r>
          </a:p>
          <a:p>
            <a:pPr lvl="1"/>
            <a:r>
              <a:rPr lang="en-DE" dirty="0"/>
              <a:t>Ancestral state reconstruction</a:t>
            </a:r>
          </a:p>
          <a:p>
            <a:pPr lvl="1"/>
            <a:r>
              <a:rPr lang="en-DE" dirty="0"/>
              <a:t>Correlated traits</a:t>
            </a:r>
          </a:p>
          <a:p>
            <a:pPr lvl="1"/>
            <a:r>
              <a:rPr lang="en-DE" dirty="0"/>
              <a:t>Diversification analyses</a:t>
            </a:r>
          </a:p>
          <a:p>
            <a:pPr lvl="1"/>
            <a:r>
              <a:rPr lang="en-DE" dirty="0"/>
              <a:t>Phylogeography</a:t>
            </a:r>
          </a:p>
          <a:p>
            <a:pPr lvl="1"/>
            <a:endParaRPr lang="en-DE" dirty="0"/>
          </a:p>
        </p:txBody>
      </p:sp>
    </p:spTree>
    <p:extLst>
      <p:ext uri="{BB962C8B-B14F-4D97-AF65-F5344CB8AC3E}">
        <p14:creationId xmlns:p14="http://schemas.microsoft.com/office/powerpoint/2010/main" val="2644269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8"/>
          <p:cNvSpPr txBox="1">
            <a:spLocks noGrp="1"/>
          </p:cNvSpPr>
          <p:nvPr>
            <p:ph type="title"/>
          </p:nvPr>
        </p:nvSpPr>
        <p:spPr>
          <a:xfrm>
            <a:off x="1389917" y="262305"/>
            <a:ext cx="2637692" cy="2196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dirty="0"/>
              <a:t>Maximum likelihood ASR</a:t>
            </a:r>
            <a:endParaRPr dirty="0"/>
          </a:p>
        </p:txBody>
      </p:sp>
      <p:pic>
        <p:nvPicPr>
          <p:cNvPr id="725" name="Google Shape;725;p58"/>
          <p:cNvPicPr preferRelativeResize="0"/>
          <p:nvPr/>
        </p:nvPicPr>
        <p:blipFill rotWithShape="1">
          <a:blip r:embed="rId3">
            <a:alphaModFix/>
          </a:blip>
          <a:srcRect/>
          <a:stretch/>
        </p:blipFill>
        <p:spPr>
          <a:xfrm>
            <a:off x="4801333" y="0"/>
            <a:ext cx="6000750" cy="6858000"/>
          </a:xfrm>
          <a:prstGeom prst="rect">
            <a:avLst/>
          </a:prstGeom>
          <a:noFill/>
          <a:ln>
            <a:noFill/>
          </a:ln>
        </p:spPr>
      </p:pic>
      <p:sp>
        <p:nvSpPr>
          <p:cNvPr id="726" name="Google Shape;726;p58"/>
          <p:cNvSpPr txBox="1">
            <a:spLocks noGrp="1"/>
          </p:cNvSpPr>
          <p:nvPr>
            <p:ph type="body" idx="1"/>
          </p:nvPr>
        </p:nvSpPr>
        <p:spPr>
          <a:xfrm>
            <a:off x="855024" y="2716823"/>
            <a:ext cx="3544062" cy="4056062"/>
          </a:xfrm>
          <a:prstGeom prst="rect">
            <a:avLst/>
          </a:prstGeom>
          <a:noFill/>
          <a:ln>
            <a:noFill/>
          </a:ln>
        </p:spPr>
        <p:txBody>
          <a:bodyPr spcFirstLastPara="1" vert="horz" wrap="square" lIns="91425" tIns="45700" rIns="91425" bIns="45700" rtlCol="0" anchor="t" anchorCtr="0">
            <a:normAutofit/>
          </a:bodyPr>
          <a:lstStyle/>
          <a:p>
            <a:pPr marL="463550" indent="-463550">
              <a:spcBef>
                <a:spcPts val="0"/>
              </a:spcBef>
              <a:buClr>
                <a:schemeClr val="dk1"/>
              </a:buClr>
              <a:buSzPts val="2160"/>
              <a:buFont typeface="Sorts Mill Goudy"/>
              <a:buChar char="•"/>
            </a:pPr>
            <a:r>
              <a:rPr lang="en-US" dirty="0"/>
              <a:t>Branch lengths matter</a:t>
            </a:r>
            <a:endParaRPr dirty="0"/>
          </a:p>
          <a:p>
            <a:pPr marL="463550" indent="-463550">
              <a:spcBef>
                <a:spcPts val="2000"/>
              </a:spcBef>
              <a:buClr>
                <a:schemeClr val="dk1"/>
              </a:buClr>
              <a:buSzPts val="2160"/>
              <a:buFont typeface="Sorts Mill Goudy"/>
              <a:buChar char="•"/>
            </a:pPr>
            <a:r>
              <a:rPr lang="en-US" dirty="0"/>
              <a:t>Estimates a rate of evolution</a:t>
            </a:r>
            <a:endParaRPr dirty="0"/>
          </a:p>
          <a:p>
            <a:pPr marL="463550" indent="-463550">
              <a:spcBef>
                <a:spcPts val="2000"/>
              </a:spcBef>
              <a:buClr>
                <a:schemeClr val="dk1"/>
              </a:buClr>
              <a:buSzPts val="2160"/>
              <a:buFont typeface="Sorts Mill Goudy"/>
              <a:buChar char="•"/>
            </a:pPr>
            <a:r>
              <a:rPr lang="en-US" dirty="0"/>
              <a:t>Different models can be used</a:t>
            </a:r>
            <a:endParaRPr dirty="0"/>
          </a:p>
          <a:p>
            <a:pPr marL="463550" indent="-463550">
              <a:spcBef>
                <a:spcPts val="2000"/>
              </a:spcBef>
              <a:buClr>
                <a:schemeClr val="dk1"/>
              </a:buClr>
              <a:buSzPts val="2160"/>
              <a:buFont typeface="Sorts Mill Goudy"/>
              <a:buChar char="•"/>
            </a:pPr>
            <a:r>
              <a:rPr lang="en-US" dirty="0"/>
              <a:t>probabilistic</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5074-7DA1-37DA-BB1A-456FEAAA7F9E}"/>
              </a:ext>
            </a:extLst>
          </p:cNvPr>
          <p:cNvSpPr>
            <a:spLocks noGrp="1"/>
          </p:cNvSpPr>
          <p:nvPr>
            <p:ph type="title"/>
          </p:nvPr>
        </p:nvSpPr>
        <p:spPr/>
        <p:txBody>
          <a:bodyPr/>
          <a:lstStyle/>
          <a:p>
            <a:r>
              <a:rPr lang="en-DE" dirty="0"/>
              <a:t>Case study of ancestral state reconstruction: Bilabial trills in the languages of Malekula</a:t>
            </a:r>
          </a:p>
        </p:txBody>
      </p:sp>
      <p:pic>
        <p:nvPicPr>
          <p:cNvPr id="5" name="Content Placeholder 4">
            <a:extLst>
              <a:ext uri="{FF2B5EF4-FFF2-40B4-BE49-F238E27FC236}">
                <a16:creationId xmlns:a16="http://schemas.microsoft.com/office/drawing/2014/main" id="{D9C2744A-B82A-4676-04B4-4B98B3F0BAB6}"/>
              </a:ext>
            </a:extLst>
          </p:cNvPr>
          <p:cNvPicPr>
            <a:picLocks noGrp="1" noChangeAspect="1"/>
          </p:cNvPicPr>
          <p:nvPr>
            <p:ph idx="1"/>
          </p:nvPr>
        </p:nvPicPr>
        <p:blipFill>
          <a:blip r:embed="rId2"/>
          <a:stretch>
            <a:fillRect/>
          </a:stretch>
        </p:blipFill>
        <p:spPr>
          <a:xfrm>
            <a:off x="6096000" y="1680842"/>
            <a:ext cx="5154967" cy="5177158"/>
          </a:xfrm>
        </p:spPr>
      </p:pic>
      <p:pic>
        <p:nvPicPr>
          <p:cNvPr id="6" name="Picture 5">
            <a:extLst>
              <a:ext uri="{FF2B5EF4-FFF2-40B4-BE49-F238E27FC236}">
                <a16:creationId xmlns:a16="http://schemas.microsoft.com/office/drawing/2014/main" id="{184C3963-68DF-E806-55E8-A36815FFAF1D}"/>
              </a:ext>
            </a:extLst>
          </p:cNvPr>
          <p:cNvPicPr>
            <a:picLocks noChangeAspect="1"/>
          </p:cNvPicPr>
          <p:nvPr/>
        </p:nvPicPr>
        <p:blipFill>
          <a:blip r:embed="rId3"/>
          <a:stretch>
            <a:fillRect/>
          </a:stretch>
        </p:blipFill>
        <p:spPr>
          <a:xfrm>
            <a:off x="1475503" y="1690688"/>
            <a:ext cx="3657528" cy="2459501"/>
          </a:xfrm>
          <a:prstGeom prst="rect">
            <a:avLst/>
          </a:prstGeom>
        </p:spPr>
      </p:pic>
    </p:spTree>
    <p:extLst>
      <p:ext uri="{BB962C8B-B14F-4D97-AF65-F5344CB8AC3E}">
        <p14:creationId xmlns:p14="http://schemas.microsoft.com/office/powerpoint/2010/main" val="1099965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8B3741-604E-BD04-3ED2-AAB25A849FDD}"/>
              </a:ext>
            </a:extLst>
          </p:cNvPr>
          <p:cNvSpPr>
            <a:spLocks noGrp="1"/>
          </p:cNvSpPr>
          <p:nvPr>
            <p:ph type="title"/>
          </p:nvPr>
        </p:nvSpPr>
        <p:spPr>
          <a:xfrm>
            <a:off x="394063" y="5083969"/>
            <a:ext cx="10206972" cy="566738"/>
          </a:xfrm>
        </p:spPr>
        <p:txBody>
          <a:bodyPr>
            <a:normAutofit fontScale="90000"/>
          </a:bodyPr>
          <a:lstStyle/>
          <a:p>
            <a:r>
              <a:rPr lang="en-GB" b="0" i="0" dirty="0">
                <a:solidFill>
                  <a:srgbClr val="000000"/>
                </a:solidFill>
                <a:effectLst/>
              </a:rPr>
              <a:t>34-year-old female speaker of </a:t>
            </a:r>
            <a:r>
              <a:rPr lang="en-GB" b="0" i="0" dirty="0" err="1">
                <a:solidFill>
                  <a:srgbClr val="000000"/>
                </a:solidFill>
                <a:effectLst/>
              </a:rPr>
              <a:t>Ahamb</a:t>
            </a:r>
            <a:r>
              <a:rPr lang="en-GB" b="0" i="0" dirty="0">
                <a:solidFill>
                  <a:srgbClr val="000000"/>
                </a:solidFill>
                <a:effectLst/>
              </a:rPr>
              <a:t> (North-Central Vanuatu, </a:t>
            </a:r>
            <a:r>
              <a:rPr lang="en-GB" b="0" i="0" dirty="0" err="1">
                <a:solidFill>
                  <a:srgbClr val="000000"/>
                </a:solidFill>
                <a:effectLst/>
              </a:rPr>
              <a:t>Malekula</a:t>
            </a:r>
            <a:r>
              <a:rPr lang="en-GB" b="0" i="0" dirty="0">
                <a:solidFill>
                  <a:srgbClr val="000000"/>
                </a:solidFill>
                <a:effectLst/>
              </a:rPr>
              <a:t>) </a:t>
            </a:r>
            <a:endParaRPr lang="en-DE" dirty="0"/>
          </a:p>
        </p:txBody>
      </p:sp>
      <p:sp>
        <p:nvSpPr>
          <p:cNvPr id="6" name="Picture Placeholder 5">
            <a:extLst>
              <a:ext uri="{FF2B5EF4-FFF2-40B4-BE49-F238E27FC236}">
                <a16:creationId xmlns:a16="http://schemas.microsoft.com/office/drawing/2014/main" id="{DD93E6E8-EAA6-2C8F-315A-86DD5E740BA0}"/>
              </a:ext>
            </a:extLst>
          </p:cNvPr>
          <p:cNvSpPr>
            <a:spLocks noGrp="1"/>
          </p:cNvSpPr>
          <p:nvPr>
            <p:ph type="pic" idx="1"/>
          </p:nvPr>
        </p:nvSpPr>
        <p:spPr/>
      </p:sp>
      <p:sp>
        <p:nvSpPr>
          <p:cNvPr id="7" name="Text Placeholder 6">
            <a:extLst>
              <a:ext uri="{FF2B5EF4-FFF2-40B4-BE49-F238E27FC236}">
                <a16:creationId xmlns:a16="http://schemas.microsoft.com/office/drawing/2014/main" id="{D03BF8AD-243C-F9B3-981B-8C3CB1909B8A}"/>
              </a:ext>
            </a:extLst>
          </p:cNvPr>
          <p:cNvSpPr>
            <a:spLocks noGrp="1"/>
          </p:cNvSpPr>
          <p:nvPr>
            <p:ph type="body" sz="half" idx="2"/>
          </p:nvPr>
        </p:nvSpPr>
        <p:spPr>
          <a:xfrm>
            <a:off x="1479831" y="5812399"/>
            <a:ext cx="8915400" cy="493712"/>
          </a:xfrm>
        </p:spPr>
        <p:txBody>
          <a:bodyPr>
            <a:normAutofit fontScale="25000" lnSpcReduction="20000"/>
          </a:bodyPr>
          <a:lstStyle/>
          <a:p>
            <a:pPr marL="171450" indent="-171450">
              <a:buFont typeface="Arial" panose="020B0604020202020204" pitchFamily="34" charset="0"/>
              <a:buChar char="•"/>
            </a:pPr>
            <a:r>
              <a:rPr lang="en-GB" sz="9600" b="0" i="0" dirty="0">
                <a:solidFill>
                  <a:srgbClr val="000000"/>
                </a:solidFill>
                <a:effectLst/>
              </a:rPr>
              <a:t>[ᵐ</a:t>
            </a:r>
            <a:r>
              <a:rPr lang="en-GB" sz="9600" b="0" i="0" dirty="0" err="1">
                <a:solidFill>
                  <a:srgbClr val="000000"/>
                </a:solidFill>
                <a:effectLst/>
              </a:rPr>
              <a:t>ʙusi</a:t>
            </a:r>
            <a:r>
              <a:rPr lang="en-GB" sz="9600" b="0" i="0" dirty="0">
                <a:solidFill>
                  <a:srgbClr val="000000"/>
                </a:solidFill>
                <a:effectLst/>
              </a:rPr>
              <a:t>] ‘squeeze it’</a:t>
            </a:r>
          </a:p>
          <a:p>
            <a:pPr marL="171450" indent="-171450">
              <a:buFont typeface="Arial" panose="020B0604020202020204" pitchFamily="34" charset="0"/>
              <a:buChar char="•"/>
            </a:pPr>
            <a:r>
              <a:rPr lang="en-GB" sz="9600" b="0" i="0" dirty="0">
                <a:solidFill>
                  <a:srgbClr val="000000"/>
                </a:solidFill>
                <a:effectLst/>
              </a:rPr>
              <a:t>[</a:t>
            </a:r>
            <a:r>
              <a:rPr lang="en-GB" sz="9600" b="0" i="0" dirty="0" err="1">
                <a:solidFill>
                  <a:srgbClr val="000000"/>
                </a:solidFill>
                <a:effectLst/>
              </a:rPr>
              <a:t>ŋaˈʙ̥us</a:t>
            </a:r>
            <a:r>
              <a:rPr lang="en-GB" sz="9600" b="0" i="0" dirty="0">
                <a:solidFill>
                  <a:srgbClr val="000000"/>
                </a:solidFill>
                <a:effectLst/>
              </a:rPr>
              <a:t>] ‘it blossoms’</a:t>
            </a:r>
            <a:endParaRPr lang="en-DE" sz="9600" dirty="0"/>
          </a:p>
          <a:p>
            <a:pPr marL="171450" indent="-171450">
              <a:buFont typeface="Arial" panose="020B0604020202020204" pitchFamily="34" charset="0"/>
              <a:buChar char="•"/>
            </a:pPr>
            <a:br>
              <a:rPr lang="en-GB" b="0" i="0" dirty="0">
                <a:solidFill>
                  <a:srgbClr val="000000"/>
                </a:solidFill>
                <a:effectLst/>
              </a:rPr>
            </a:br>
            <a:endParaRPr lang="en-DE" dirty="0"/>
          </a:p>
        </p:txBody>
      </p:sp>
      <p:pic>
        <p:nvPicPr>
          <p:cNvPr id="8" name="Busi_ngaPus">
            <a:hlinkClick r:id="" action="ppaction://media"/>
            <a:extLst>
              <a:ext uri="{FF2B5EF4-FFF2-40B4-BE49-F238E27FC236}">
                <a16:creationId xmlns:a16="http://schemas.microsoft.com/office/drawing/2014/main" id="{B3C30448-631D-1020-8022-140C05ACB4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9831" y="284620"/>
            <a:ext cx="7666691" cy="4312514"/>
          </a:xfrm>
          <a:prstGeom prst="rect">
            <a:avLst/>
          </a:prstGeom>
        </p:spPr>
      </p:pic>
    </p:spTree>
    <p:extLst>
      <p:ext uri="{BB962C8B-B14F-4D97-AF65-F5344CB8AC3E}">
        <p14:creationId xmlns:p14="http://schemas.microsoft.com/office/powerpoint/2010/main" val="30409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845A5-8EB2-96C0-CD42-C7E21CF7324E}"/>
              </a:ext>
            </a:extLst>
          </p:cNvPr>
          <p:cNvSpPr>
            <a:spLocks noGrp="1"/>
          </p:cNvSpPr>
          <p:nvPr>
            <p:ph type="title"/>
          </p:nvPr>
        </p:nvSpPr>
        <p:spPr>
          <a:xfrm>
            <a:off x="564777" y="624110"/>
            <a:ext cx="10939836" cy="1280890"/>
          </a:xfrm>
        </p:spPr>
        <p:txBody>
          <a:bodyPr/>
          <a:lstStyle/>
          <a:p>
            <a:r>
              <a:rPr lang="en-DE" dirty="0"/>
              <a:t>Two hypotheses to explain bilabial trills</a:t>
            </a:r>
          </a:p>
        </p:txBody>
      </p:sp>
      <p:pic>
        <p:nvPicPr>
          <p:cNvPr id="8" name="Picture 7">
            <a:extLst>
              <a:ext uri="{FF2B5EF4-FFF2-40B4-BE49-F238E27FC236}">
                <a16:creationId xmlns:a16="http://schemas.microsoft.com/office/drawing/2014/main" id="{F56E295C-1836-F9E7-47AE-86B7CCDADBA6}"/>
              </a:ext>
            </a:extLst>
          </p:cNvPr>
          <p:cNvPicPr>
            <a:picLocks noChangeAspect="1"/>
          </p:cNvPicPr>
          <p:nvPr/>
        </p:nvPicPr>
        <p:blipFill rotWithShape="1">
          <a:blip r:embed="rId2"/>
          <a:srcRect r="26961"/>
          <a:stretch/>
        </p:blipFill>
        <p:spPr>
          <a:xfrm>
            <a:off x="3457436" y="1905000"/>
            <a:ext cx="3333423" cy="2104999"/>
          </a:xfrm>
          <a:prstGeom prst="rect">
            <a:avLst/>
          </a:prstGeom>
          <a:ln w="19050">
            <a:solidFill>
              <a:schemeClr val="tx1"/>
            </a:solidFill>
          </a:ln>
        </p:spPr>
      </p:pic>
      <p:pic>
        <p:nvPicPr>
          <p:cNvPr id="9" name="Picture 8">
            <a:extLst>
              <a:ext uri="{FF2B5EF4-FFF2-40B4-BE49-F238E27FC236}">
                <a16:creationId xmlns:a16="http://schemas.microsoft.com/office/drawing/2014/main" id="{3BB22AFF-D8BC-FB3F-9D9E-1A75DC81F684}"/>
              </a:ext>
            </a:extLst>
          </p:cNvPr>
          <p:cNvPicPr>
            <a:picLocks noChangeAspect="1"/>
          </p:cNvPicPr>
          <p:nvPr/>
        </p:nvPicPr>
        <p:blipFill rotWithShape="1">
          <a:blip r:embed="rId3"/>
          <a:srcRect r="26961"/>
          <a:stretch/>
        </p:blipFill>
        <p:spPr>
          <a:xfrm>
            <a:off x="7323465" y="1905000"/>
            <a:ext cx="3333423" cy="2104998"/>
          </a:xfrm>
          <a:prstGeom prst="rect">
            <a:avLst/>
          </a:prstGeom>
          <a:ln w="19050">
            <a:solidFill>
              <a:schemeClr val="tx1"/>
            </a:solidFill>
          </a:ln>
        </p:spPr>
      </p:pic>
      <p:pic>
        <p:nvPicPr>
          <p:cNvPr id="10" name="Picture 9">
            <a:extLst>
              <a:ext uri="{FF2B5EF4-FFF2-40B4-BE49-F238E27FC236}">
                <a16:creationId xmlns:a16="http://schemas.microsoft.com/office/drawing/2014/main" id="{527DA7F4-4912-B1E2-6582-5299C40C6868}"/>
              </a:ext>
            </a:extLst>
          </p:cNvPr>
          <p:cNvPicPr>
            <a:picLocks noChangeAspect="1"/>
          </p:cNvPicPr>
          <p:nvPr/>
        </p:nvPicPr>
        <p:blipFill rotWithShape="1">
          <a:blip r:embed="rId4"/>
          <a:srcRect r="27048"/>
          <a:stretch/>
        </p:blipFill>
        <p:spPr>
          <a:xfrm>
            <a:off x="3457436" y="4525878"/>
            <a:ext cx="3333423" cy="2107495"/>
          </a:xfrm>
          <a:prstGeom prst="rect">
            <a:avLst/>
          </a:prstGeom>
          <a:ln w="19050">
            <a:solidFill>
              <a:schemeClr val="tx1"/>
            </a:solidFill>
          </a:ln>
        </p:spPr>
      </p:pic>
      <p:pic>
        <p:nvPicPr>
          <p:cNvPr id="11" name="Picture 10">
            <a:extLst>
              <a:ext uri="{FF2B5EF4-FFF2-40B4-BE49-F238E27FC236}">
                <a16:creationId xmlns:a16="http://schemas.microsoft.com/office/drawing/2014/main" id="{FED396BB-F271-97F1-96F5-45A0192A669C}"/>
              </a:ext>
            </a:extLst>
          </p:cNvPr>
          <p:cNvPicPr>
            <a:picLocks noChangeAspect="1"/>
          </p:cNvPicPr>
          <p:nvPr/>
        </p:nvPicPr>
        <p:blipFill rotWithShape="1">
          <a:blip r:embed="rId5"/>
          <a:srcRect r="27048"/>
          <a:stretch/>
        </p:blipFill>
        <p:spPr>
          <a:xfrm>
            <a:off x="7323464" y="4525878"/>
            <a:ext cx="3333423" cy="2107495"/>
          </a:xfrm>
          <a:prstGeom prst="rect">
            <a:avLst/>
          </a:prstGeom>
          <a:ln w="19050">
            <a:solidFill>
              <a:schemeClr val="tx1"/>
            </a:solidFill>
          </a:ln>
        </p:spPr>
      </p:pic>
      <p:cxnSp>
        <p:nvCxnSpPr>
          <p:cNvPr id="13" name="Straight Connector 12">
            <a:extLst>
              <a:ext uri="{FF2B5EF4-FFF2-40B4-BE49-F238E27FC236}">
                <a16:creationId xmlns:a16="http://schemas.microsoft.com/office/drawing/2014/main" id="{132A1FEE-4AD3-69B8-1F59-C3D358E136BE}"/>
              </a:ext>
            </a:extLst>
          </p:cNvPr>
          <p:cNvCxnSpPr/>
          <p:nvPr/>
        </p:nvCxnSpPr>
        <p:spPr>
          <a:xfrm>
            <a:off x="329453" y="4249271"/>
            <a:ext cx="11725835"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17176C-3EE2-2791-D01A-1F21553C3695}"/>
              </a:ext>
            </a:extLst>
          </p:cNvPr>
          <p:cNvSpPr txBox="1"/>
          <p:nvPr/>
        </p:nvSpPr>
        <p:spPr>
          <a:xfrm>
            <a:off x="396689" y="2010851"/>
            <a:ext cx="2615453" cy="1754326"/>
          </a:xfrm>
          <a:prstGeom prst="rect">
            <a:avLst/>
          </a:prstGeom>
          <a:noFill/>
        </p:spPr>
        <p:txBody>
          <a:bodyPr wrap="square" rtlCol="0">
            <a:spAutoFit/>
          </a:bodyPr>
          <a:lstStyle/>
          <a:p>
            <a:r>
              <a:rPr lang="en-DE" b="1" dirty="0"/>
              <a:t>Hypothesis 1</a:t>
            </a:r>
          </a:p>
          <a:p>
            <a:pPr marL="285750" indent="-285750">
              <a:buFont typeface="Arial" panose="020B0604020202020204" pitchFamily="34" charset="0"/>
              <a:buChar char="•"/>
            </a:pPr>
            <a:r>
              <a:rPr lang="en-GB" dirty="0"/>
              <a:t>E</a:t>
            </a:r>
            <a:r>
              <a:rPr lang="en-DE" dirty="0"/>
              <a:t>arly rapid origin of trills</a:t>
            </a:r>
          </a:p>
          <a:p>
            <a:pPr marL="285750" indent="-285750">
              <a:buFont typeface="Arial" panose="020B0604020202020204" pitchFamily="34" charset="0"/>
              <a:buChar char="•"/>
            </a:pPr>
            <a:r>
              <a:rPr lang="en-GB" dirty="0"/>
              <a:t>G</a:t>
            </a:r>
            <a:r>
              <a:rPr lang="en-DE" dirty="0"/>
              <a:t>radually lost through time in different lineages</a:t>
            </a:r>
          </a:p>
        </p:txBody>
      </p:sp>
      <p:sp>
        <p:nvSpPr>
          <p:cNvPr id="15" name="TextBox 14">
            <a:extLst>
              <a:ext uri="{FF2B5EF4-FFF2-40B4-BE49-F238E27FC236}">
                <a16:creationId xmlns:a16="http://schemas.microsoft.com/office/drawing/2014/main" id="{96198919-2901-531E-F06E-E9F46D5B4003}"/>
              </a:ext>
            </a:extLst>
          </p:cNvPr>
          <p:cNvSpPr txBox="1"/>
          <p:nvPr/>
        </p:nvSpPr>
        <p:spPr>
          <a:xfrm>
            <a:off x="336901" y="4525878"/>
            <a:ext cx="2615453" cy="1754326"/>
          </a:xfrm>
          <a:prstGeom prst="rect">
            <a:avLst/>
          </a:prstGeom>
          <a:noFill/>
        </p:spPr>
        <p:txBody>
          <a:bodyPr wrap="square" rtlCol="0">
            <a:spAutoFit/>
          </a:bodyPr>
          <a:lstStyle/>
          <a:p>
            <a:r>
              <a:rPr lang="en-DE" b="1" dirty="0"/>
              <a:t>Hypothesis 2</a:t>
            </a:r>
          </a:p>
          <a:p>
            <a:pPr marL="285750" indent="-285750">
              <a:buFont typeface="Arial" panose="020B0604020202020204" pitchFamily="34" charset="0"/>
              <a:buChar char="•"/>
            </a:pPr>
            <a:r>
              <a:rPr lang="en-US" dirty="0"/>
              <a:t>Trills spread gradually</a:t>
            </a:r>
            <a:endParaRPr lang="en-DE" dirty="0"/>
          </a:p>
          <a:p>
            <a:pPr marL="285750" indent="-285750">
              <a:buFont typeface="Arial" panose="020B0604020202020204" pitchFamily="34" charset="0"/>
              <a:buChar char="•"/>
            </a:pPr>
            <a:r>
              <a:rPr lang="en-US" dirty="0"/>
              <a:t>Dynamic evolution: trills lost, gained and borrowed</a:t>
            </a:r>
            <a:endParaRPr lang="en-DE" dirty="0"/>
          </a:p>
        </p:txBody>
      </p:sp>
    </p:spTree>
    <p:extLst>
      <p:ext uri="{BB962C8B-B14F-4D97-AF65-F5344CB8AC3E}">
        <p14:creationId xmlns:p14="http://schemas.microsoft.com/office/powerpoint/2010/main" val="305481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2CA5-6C31-B82D-4D49-922C9D86288F}"/>
              </a:ext>
            </a:extLst>
          </p:cNvPr>
          <p:cNvSpPr>
            <a:spLocks noGrp="1"/>
          </p:cNvSpPr>
          <p:nvPr>
            <p:ph type="title"/>
          </p:nvPr>
        </p:nvSpPr>
        <p:spPr>
          <a:xfrm>
            <a:off x="1267898" y="337627"/>
            <a:ext cx="8911687" cy="1280890"/>
          </a:xfrm>
        </p:spPr>
        <p:txBody>
          <a:bodyPr>
            <a:normAutofit fontScale="90000"/>
          </a:bodyPr>
          <a:lstStyle/>
          <a:p>
            <a:r>
              <a:rPr lang="en-DE" b="1" dirty="0"/>
              <a:t>Vanuatu Voices database</a:t>
            </a:r>
            <a:br>
              <a:rPr lang="en-DE" b="1" dirty="0"/>
            </a:br>
            <a:endParaRPr lang="en-DE" dirty="0"/>
          </a:p>
        </p:txBody>
      </p:sp>
      <p:sp>
        <p:nvSpPr>
          <p:cNvPr id="4" name="Content Placeholder 2">
            <a:extLst>
              <a:ext uri="{FF2B5EF4-FFF2-40B4-BE49-F238E27FC236}">
                <a16:creationId xmlns:a16="http://schemas.microsoft.com/office/drawing/2014/main" id="{F32EE54C-DA84-DC1A-D943-E775C7A152EE}"/>
              </a:ext>
            </a:extLst>
          </p:cNvPr>
          <p:cNvSpPr txBox="1">
            <a:spLocks/>
          </p:cNvSpPr>
          <p:nvPr/>
        </p:nvSpPr>
        <p:spPr>
          <a:xfrm>
            <a:off x="283415" y="3823449"/>
            <a:ext cx="1968967" cy="1353667"/>
          </a:xfrm>
          <a:prstGeom prst="rect">
            <a:avLst/>
          </a:prstGeom>
          <a:ln w="12700">
            <a:solidFill>
              <a:srgbClr val="000000"/>
            </a:solidFill>
          </a:ln>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spcBef>
                <a:spcPts val="0"/>
              </a:spcBef>
              <a:spcAft>
                <a:spcPts val="1200"/>
              </a:spcAft>
            </a:pPr>
            <a:r>
              <a:rPr lang="en-GB" sz="1600">
                <a:solidFill>
                  <a:srgbClr val="000000"/>
                </a:solidFill>
                <a:latin typeface="Arial" panose="020B0604020202020204" pitchFamily="34" charset="0"/>
              </a:rPr>
              <a:t>Varieties: 214</a:t>
            </a:r>
            <a:endParaRPr lang="en-GB" sz="2400"/>
          </a:p>
          <a:p>
            <a:pPr>
              <a:spcBef>
                <a:spcPts val="0"/>
              </a:spcBef>
              <a:spcAft>
                <a:spcPts val="1200"/>
              </a:spcAft>
            </a:pPr>
            <a:r>
              <a:rPr lang="en-GB" sz="1600">
                <a:solidFill>
                  <a:srgbClr val="000000"/>
                </a:solidFill>
                <a:latin typeface="Arial" panose="020B0604020202020204" pitchFamily="34" charset="0"/>
              </a:rPr>
              <a:t>Concepts: 426</a:t>
            </a:r>
            <a:endParaRPr lang="en-GB" sz="2400"/>
          </a:p>
          <a:p>
            <a:pPr>
              <a:spcBef>
                <a:spcPts val="0"/>
              </a:spcBef>
              <a:spcAft>
                <a:spcPts val="1200"/>
              </a:spcAft>
            </a:pPr>
            <a:r>
              <a:rPr lang="en-GB" sz="1600">
                <a:solidFill>
                  <a:srgbClr val="000000"/>
                </a:solidFill>
                <a:latin typeface="Arial" panose="020B0604020202020204" pitchFamily="34" charset="0"/>
              </a:rPr>
              <a:t>Lexemes: 39,002</a:t>
            </a:r>
            <a:endParaRPr lang="en-GB" sz="2400" dirty="0"/>
          </a:p>
        </p:txBody>
      </p:sp>
      <p:pic>
        <p:nvPicPr>
          <p:cNvPr id="11" name="Picture 10">
            <a:extLst>
              <a:ext uri="{FF2B5EF4-FFF2-40B4-BE49-F238E27FC236}">
                <a16:creationId xmlns:a16="http://schemas.microsoft.com/office/drawing/2014/main" id="{958C096B-EF09-C739-2039-ADE9A69C624A}"/>
              </a:ext>
            </a:extLst>
          </p:cNvPr>
          <p:cNvPicPr>
            <a:picLocks noChangeAspect="1"/>
          </p:cNvPicPr>
          <p:nvPr/>
        </p:nvPicPr>
        <p:blipFill>
          <a:blip r:embed="rId2"/>
          <a:stretch>
            <a:fillRect/>
          </a:stretch>
        </p:blipFill>
        <p:spPr>
          <a:xfrm>
            <a:off x="2837329" y="1264555"/>
            <a:ext cx="6999195" cy="5262136"/>
          </a:xfrm>
          <a:prstGeom prst="rect">
            <a:avLst/>
          </a:prstGeom>
        </p:spPr>
      </p:pic>
    </p:spTree>
    <p:extLst>
      <p:ext uri="{BB962C8B-B14F-4D97-AF65-F5344CB8AC3E}">
        <p14:creationId xmlns:p14="http://schemas.microsoft.com/office/powerpoint/2010/main" val="257779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CB19-6547-5D24-BD72-48BF7D7BA282}"/>
              </a:ext>
            </a:extLst>
          </p:cNvPr>
          <p:cNvSpPr>
            <a:spLocks noGrp="1"/>
          </p:cNvSpPr>
          <p:nvPr>
            <p:ph type="title"/>
          </p:nvPr>
        </p:nvSpPr>
        <p:spPr>
          <a:xfrm>
            <a:off x="2275705" y="429564"/>
            <a:ext cx="8911687" cy="1280890"/>
          </a:xfrm>
        </p:spPr>
        <p:txBody>
          <a:bodyPr>
            <a:normAutofit fontScale="90000"/>
          </a:bodyPr>
          <a:lstStyle/>
          <a:p>
            <a:r>
              <a:rPr lang="en-DE" dirty="0"/>
              <a:t>Cognate coded trills data</a:t>
            </a:r>
            <a:br>
              <a:rPr lang="en-DE" dirty="0"/>
            </a:br>
            <a:r>
              <a:rPr lang="en-DE" dirty="0"/>
              <a:t>from Vanuatu Voices</a:t>
            </a:r>
          </a:p>
        </p:txBody>
      </p:sp>
      <p:graphicFrame>
        <p:nvGraphicFramePr>
          <p:cNvPr id="20" name="Content Placeholder 19">
            <a:extLst>
              <a:ext uri="{FF2B5EF4-FFF2-40B4-BE49-F238E27FC236}">
                <a16:creationId xmlns:a16="http://schemas.microsoft.com/office/drawing/2014/main" id="{AF85A542-CB30-68C0-8604-A851290BA5A4}"/>
              </a:ext>
            </a:extLst>
          </p:cNvPr>
          <p:cNvGraphicFramePr>
            <a:graphicFrameLocks noGrp="1"/>
          </p:cNvGraphicFramePr>
          <p:nvPr>
            <p:ph idx="1"/>
          </p:nvPr>
        </p:nvGraphicFramePr>
        <p:xfrm>
          <a:off x="1512157" y="2308284"/>
          <a:ext cx="4703694" cy="3963258"/>
        </p:xfrm>
        <a:graphic>
          <a:graphicData uri="http://schemas.openxmlformats.org/drawingml/2006/table">
            <a:tbl>
              <a:tblPr firstRow="1" bandRow="1">
                <a:tableStyleId>{5C22544A-7EE6-4342-B048-85BDC9FD1C3A}</a:tableStyleId>
              </a:tblPr>
              <a:tblGrid>
                <a:gridCol w="1567898">
                  <a:extLst>
                    <a:ext uri="{9D8B030D-6E8A-4147-A177-3AD203B41FA5}">
                      <a16:colId xmlns:a16="http://schemas.microsoft.com/office/drawing/2014/main" val="3140086347"/>
                    </a:ext>
                  </a:extLst>
                </a:gridCol>
                <a:gridCol w="1567898">
                  <a:extLst>
                    <a:ext uri="{9D8B030D-6E8A-4147-A177-3AD203B41FA5}">
                      <a16:colId xmlns:a16="http://schemas.microsoft.com/office/drawing/2014/main" val="3214122142"/>
                    </a:ext>
                  </a:extLst>
                </a:gridCol>
                <a:gridCol w="1567898">
                  <a:extLst>
                    <a:ext uri="{9D8B030D-6E8A-4147-A177-3AD203B41FA5}">
                      <a16:colId xmlns:a16="http://schemas.microsoft.com/office/drawing/2014/main" val="4059121861"/>
                    </a:ext>
                  </a:extLst>
                </a:gridCol>
              </a:tblGrid>
              <a:tr h="440362">
                <a:tc>
                  <a:txBody>
                    <a:bodyPr/>
                    <a:lstStyle/>
                    <a:p>
                      <a:r>
                        <a:rPr lang="en-DE" dirty="0"/>
                        <a:t>Language</a:t>
                      </a:r>
                    </a:p>
                  </a:txBody>
                  <a:tcPr/>
                </a:tc>
                <a:tc>
                  <a:txBody>
                    <a:bodyPr/>
                    <a:lstStyle/>
                    <a:p>
                      <a:r>
                        <a:rPr lang="en-DE" dirty="0"/>
                        <a:t>Lexeme</a:t>
                      </a:r>
                    </a:p>
                  </a:txBody>
                  <a:tcPr/>
                </a:tc>
                <a:tc>
                  <a:txBody>
                    <a:bodyPr/>
                    <a:lstStyle/>
                    <a:p>
                      <a:r>
                        <a:rPr lang="en-DE" dirty="0"/>
                        <a:t>Cognate set</a:t>
                      </a:r>
                    </a:p>
                  </a:txBody>
                  <a:tcPr/>
                </a:tc>
                <a:extLst>
                  <a:ext uri="{0D108BD9-81ED-4DB2-BD59-A6C34878D82A}">
                    <a16:rowId xmlns:a16="http://schemas.microsoft.com/office/drawing/2014/main" val="3105835740"/>
                  </a:ext>
                </a:extLst>
              </a:tr>
              <a:tr h="440362">
                <a:tc>
                  <a:txBody>
                    <a:bodyPr/>
                    <a:lstStyle/>
                    <a:p>
                      <a:pPr algn="l" fontAlgn="b"/>
                      <a:r>
                        <a:rPr lang="en-GB" sz="1800" b="0" i="0" u="none" strike="noStrike" dirty="0" err="1">
                          <a:solidFill>
                            <a:srgbClr val="000000"/>
                          </a:solidFill>
                          <a:effectLst/>
                          <a:latin typeface="+mn-lt"/>
                        </a:rPr>
                        <a:t>Mandri</a:t>
                      </a:r>
                      <a:endParaRPr lang="en-GB" sz="1800" b="0" i="0" u="none" strike="noStrike" dirty="0">
                        <a:solidFill>
                          <a:srgbClr val="000000"/>
                        </a:solidFill>
                        <a:effectLst/>
                        <a:latin typeface="+mn-lt"/>
                      </a:endParaRPr>
                    </a:p>
                  </a:txBody>
                  <a:tcPr marL="9525" marR="9525" marT="9525" marB="0" anchor="b"/>
                </a:tc>
                <a:tc>
                  <a:txBody>
                    <a:bodyPr/>
                    <a:lstStyle/>
                    <a:p>
                      <a:pPr algn="l" fontAlgn="b"/>
                      <a:r>
                        <a:rPr lang="en-GB" sz="1800" b="0" i="0" u="none" strike="noStrike">
                          <a:solidFill>
                            <a:srgbClr val="000000"/>
                          </a:solidFill>
                          <a:effectLst/>
                          <a:latin typeface="+mn-lt"/>
                        </a:rPr>
                        <a:t>-saᵐʙ</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833037150"/>
                  </a:ext>
                </a:extLst>
              </a:tr>
              <a:tr h="440362">
                <a:tc>
                  <a:txBody>
                    <a:bodyPr/>
                    <a:lstStyle/>
                    <a:p>
                      <a:pPr algn="l" fontAlgn="b"/>
                      <a:r>
                        <a:rPr lang="en-GB" sz="1800" b="0" i="0" u="none" strike="noStrike" dirty="0" err="1">
                          <a:solidFill>
                            <a:srgbClr val="000000"/>
                          </a:solidFill>
                          <a:effectLst/>
                          <a:latin typeface="+mn-lt"/>
                        </a:rPr>
                        <a:t>Mbwenelang</a:t>
                      </a:r>
                      <a:endParaRPr lang="en-GB" sz="1800" b="0" i="0" u="none" strike="noStrike" dirty="0">
                        <a:solidFill>
                          <a:srgbClr val="000000"/>
                        </a:solidFill>
                        <a:effectLst/>
                        <a:latin typeface="+mn-lt"/>
                      </a:endParaRPr>
                    </a:p>
                  </a:txBody>
                  <a:tcPr marL="9525" marR="9525" marT="9525" marB="0" anchor="b"/>
                </a:tc>
                <a:tc>
                  <a:txBody>
                    <a:bodyPr/>
                    <a:lstStyle/>
                    <a:p>
                      <a:pPr algn="l" fontAlgn="b"/>
                      <a:r>
                        <a:rPr lang="en-GB" sz="1800" b="0" i="0" u="none" strike="noStrike" dirty="0">
                          <a:solidFill>
                            <a:srgbClr val="000000"/>
                          </a:solidFill>
                          <a:effectLst/>
                          <a:latin typeface="+mn-lt"/>
                        </a:rPr>
                        <a:t>-</a:t>
                      </a:r>
                      <a:r>
                        <a:rPr lang="en-GB" sz="1800" b="0" i="0" u="none" strike="noStrike" dirty="0" err="1">
                          <a:solidFill>
                            <a:srgbClr val="000000"/>
                          </a:solidFill>
                          <a:effectLst/>
                          <a:latin typeface="+mn-lt"/>
                        </a:rPr>
                        <a:t>samb</a:t>
                      </a:r>
                      <a:endParaRPr lang="en-GB" sz="1800" b="0" i="0" u="none" strike="noStrike" dirty="0">
                        <a:solidFill>
                          <a:srgbClr val="000000"/>
                        </a:solidFill>
                        <a:effectLst/>
                        <a:latin typeface="+mn-lt"/>
                      </a:endParaRP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429006701"/>
                  </a:ext>
                </a:extLst>
              </a:tr>
              <a:tr h="440362">
                <a:tc>
                  <a:txBody>
                    <a:bodyPr/>
                    <a:lstStyle/>
                    <a:p>
                      <a:pPr algn="l" fontAlgn="b"/>
                      <a:r>
                        <a:rPr lang="en-GB" sz="1800" b="0" i="0" u="none" strike="noStrike">
                          <a:solidFill>
                            <a:srgbClr val="000000"/>
                          </a:solidFill>
                          <a:effectLst/>
                          <a:latin typeface="+mn-lt"/>
                        </a:rPr>
                        <a:t>Naahai</a:t>
                      </a:r>
                    </a:p>
                  </a:txBody>
                  <a:tcPr marL="9525" marR="9525" marT="9525" marB="0" anchor="b"/>
                </a:tc>
                <a:tc>
                  <a:txBody>
                    <a:bodyPr/>
                    <a:lstStyle/>
                    <a:p>
                      <a:pPr algn="l" fontAlgn="b"/>
                      <a:r>
                        <a:rPr lang="en-GB" sz="1800" b="0" i="0" u="none" strike="noStrike" dirty="0">
                          <a:solidFill>
                            <a:srgbClr val="000000"/>
                          </a:solidFill>
                          <a:effectLst/>
                          <a:latin typeface="+mn-lt"/>
                        </a:rPr>
                        <a:t>-hat</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152468952"/>
                  </a:ext>
                </a:extLst>
              </a:tr>
              <a:tr h="440362">
                <a:tc>
                  <a:txBody>
                    <a:bodyPr/>
                    <a:lstStyle/>
                    <a:p>
                      <a:pPr algn="l" fontAlgn="b"/>
                      <a:r>
                        <a:rPr lang="en-GB" sz="1800" b="0" i="0" u="none" strike="noStrike">
                          <a:solidFill>
                            <a:srgbClr val="000000"/>
                          </a:solidFill>
                          <a:effectLst/>
                          <a:latin typeface="+mn-lt"/>
                        </a:rPr>
                        <a:t>Nahavaq</a:t>
                      </a:r>
                    </a:p>
                  </a:txBody>
                  <a:tcPr marL="9525" marR="9525" marT="9525" marB="0" anchor="b"/>
                </a:tc>
                <a:tc>
                  <a:txBody>
                    <a:bodyPr/>
                    <a:lstStyle/>
                    <a:p>
                      <a:pPr algn="l" fontAlgn="b"/>
                      <a:r>
                        <a:rPr lang="en-GB" sz="1800" b="0" i="0" u="none" strike="noStrike" dirty="0">
                          <a:solidFill>
                            <a:srgbClr val="000000"/>
                          </a:solidFill>
                          <a:effectLst/>
                          <a:latin typeface="+mn-lt"/>
                        </a:rPr>
                        <a:t>-het</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809114361"/>
                  </a:ext>
                </a:extLst>
              </a:tr>
              <a:tr h="440362">
                <a:tc>
                  <a:txBody>
                    <a:bodyPr/>
                    <a:lstStyle/>
                    <a:p>
                      <a:pPr algn="l" fontAlgn="b"/>
                      <a:r>
                        <a:rPr lang="en-GB" sz="1800" b="0" i="0" u="none" strike="noStrike" dirty="0" err="1">
                          <a:solidFill>
                            <a:srgbClr val="000000"/>
                          </a:solidFill>
                          <a:effectLst/>
                          <a:latin typeface="+mn-lt"/>
                        </a:rPr>
                        <a:t>Najit</a:t>
                      </a:r>
                      <a:endParaRPr lang="en-GB" sz="1800" b="0" i="0" u="none" strike="noStrike" dirty="0">
                        <a:solidFill>
                          <a:srgbClr val="000000"/>
                        </a:solidFill>
                        <a:effectLst/>
                        <a:latin typeface="+mn-lt"/>
                      </a:endParaRPr>
                    </a:p>
                  </a:txBody>
                  <a:tcPr marL="9525" marR="9525" marT="9525" marB="0" anchor="b"/>
                </a:tc>
                <a:tc>
                  <a:txBody>
                    <a:bodyPr/>
                    <a:lstStyle/>
                    <a:p>
                      <a:pPr algn="l" fontAlgn="b"/>
                      <a:r>
                        <a:rPr lang="en-GB" sz="1800" b="0" i="0" u="none" strike="noStrike" dirty="0">
                          <a:solidFill>
                            <a:srgbClr val="000000"/>
                          </a:solidFill>
                          <a:effectLst/>
                          <a:latin typeface="+mn-lt"/>
                        </a:rPr>
                        <a:t>-sat</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559895697"/>
                  </a:ext>
                </a:extLst>
              </a:tr>
              <a:tr h="440362">
                <a:tc>
                  <a:txBody>
                    <a:bodyPr/>
                    <a:lstStyle/>
                    <a:p>
                      <a:pPr algn="l" fontAlgn="b"/>
                      <a:r>
                        <a:rPr lang="en-GB" sz="1800" b="0" i="0" u="none" strike="noStrike">
                          <a:solidFill>
                            <a:srgbClr val="000000"/>
                          </a:solidFill>
                          <a:effectLst/>
                          <a:latin typeface="+mn-lt"/>
                        </a:rPr>
                        <a:t>Naman</a:t>
                      </a:r>
                    </a:p>
                  </a:txBody>
                  <a:tcPr marL="9525" marR="9525" marT="9525" marB="0" anchor="b"/>
                </a:tc>
                <a:tc>
                  <a:txBody>
                    <a:bodyPr/>
                    <a:lstStyle/>
                    <a:p>
                      <a:pPr algn="l" fontAlgn="b"/>
                      <a:r>
                        <a:rPr lang="en-GB" sz="1800" b="0" i="0" u="none" strike="noStrike">
                          <a:solidFill>
                            <a:srgbClr val="000000"/>
                          </a:solidFill>
                          <a:effectLst/>
                          <a:latin typeface="+mn-lt"/>
                        </a:rPr>
                        <a:t>–is</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997281378"/>
                  </a:ext>
                </a:extLst>
              </a:tr>
              <a:tr h="440362">
                <a:tc>
                  <a:txBody>
                    <a:bodyPr/>
                    <a:lstStyle/>
                    <a:p>
                      <a:pPr algn="l" fontAlgn="b"/>
                      <a:r>
                        <a:rPr lang="en-GB" sz="1800" b="0" i="0" u="none" strike="noStrike">
                          <a:solidFill>
                            <a:srgbClr val="000000"/>
                          </a:solidFill>
                          <a:effectLst/>
                          <a:latin typeface="+mn-lt"/>
                        </a:rPr>
                        <a:t>Nasarian</a:t>
                      </a:r>
                    </a:p>
                  </a:txBody>
                  <a:tcPr marL="9525" marR="9525" marT="9525" marB="0" anchor="b"/>
                </a:tc>
                <a:tc>
                  <a:txBody>
                    <a:bodyPr/>
                    <a:lstStyle/>
                    <a:p>
                      <a:pPr algn="l" fontAlgn="b"/>
                      <a:r>
                        <a:rPr lang="en-GB" sz="1800" b="0" i="0" u="none" strike="noStrike">
                          <a:solidFill>
                            <a:srgbClr val="000000"/>
                          </a:solidFill>
                          <a:effectLst/>
                          <a:latin typeface="+mn-lt"/>
                        </a:rPr>
                        <a:t>-sej</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930432781"/>
                  </a:ext>
                </a:extLst>
              </a:tr>
              <a:tr h="440362">
                <a:tc>
                  <a:txBody>
                    <a:bodyPr/>
                    <a:lstStyle/>
                    <a:p>
                      <a:pPr algn="l" fontAlgn="b"/>
                      <a:r>
                        <a:rPr lang="en-GB" sz="1800" b="0" i="0" u="none" strike="noStrike">
                          <a:solidFill>
                            <a:srgbClr val="000000"/>
                          </a:solidFill>
                          <a:effectLst/>
                          <a:latin typeface="+mn-lt"/>
                        </a:rPr>
                        <a:t>Nasvang</a:t>
                      </a:r>
                    </a:p>
                  </a:txBody>
                  <a:tcPr marL="9525" marR="9525" marT="9525" marB="0" anchor="b"/>
                </a:tc>
                <a:tc>
                  <a:txBody>
                    <a:bodyPr/>
                    <a:lstStyle/>
                    <a:p>
                      <a:pPr algn="l" fontAlgn="b"/>
                      <a:r>
                        <a:rPr lang="en-GB" sz="1800" b="0" i="0" u="none" strike="noStrike">
                          <a:solidFill>
                            <a:srgbClr val="000000"/>
                          </a:solidFill>
                          <a:effectLst/>
                          <a:latin typeface="+mn-lt"/>
                        </a:rPr>
                        <a:t>samb</a:t>
                      </a:r>
                    </a:p>
                  </a:txBody>
                  <a:tcPr marL="9525" marR="9525" marT="9525" marB="0" anchor="b"/>
                </a:tc>
                <a:tc>
                  <a:txBody>
                    <a:bodyPr/>
                    <a:lstStyle/>
                    <a:p>
                      <a:pPr algn="r" fontAlgn="b"/>
                      <a:endParaRPr lang="en-DE"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607642292"/>
                  </a:ext>
                </a:extLst>
              </a:tr>
            </a:tbl>
          </a:graphicData>
        </a:graphic>
      </p:graphicFrame>
      <p:sp>
        <p:nvSpPr>
          <p:cNvPr id="6" name="Right Arrow 5">
            <a:extLst>
              <a:ext uri="{FF2B5EF4-FFF2-40B4-BE49-F238E27FC236}">
                <a16:creationId xmlns:a16="http://schemas.microsoft.com/office/drawing/2014/main" id="{2AA11C5C-388F-64DC-CA5E-C0BDB734D1AB}"/>
              </a:ext>
            </a:extLst>
          </p:cNvPr>
          <p:cNvSpPr/>
          <p:nvPr/>
        </p:nvSpPr>
        <p:spPr>
          <a:xfrm rot="10800000">
            <a:off x="6351110" y="2813248"/>
            <a:ext cx="760878" cy="388824"/>
          </a:xfrm>
          <a:prstGeom prst="rightArrow">
            <a:avLst/>
          </a:prstGeom>
          <a:solidFill>
            <a:srgbClr val="C0000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7" name="Right Arrow 6">
            <a:extLst>
              <a:ext uri="{FF2B5EF4-FFF2-40B4-BE49-F238E27FC236}">
                <a16:creationId xmlns:a16="http://schemas.microsoft.com/office/drawing/2014/main" id="{9D767A3D-2887-AB52-8426-A8705D49B21E}"/>
              </a:ext>
            </a:extLst>
          </p:cNvPr>
          <p:cNvSpPr/>
          <p:nvPr/>
        </p:nvSpPr>
        <p:spPr>
          <a:xfrm rot="10800000">
            <a:off x="6351112" y="3277005"/>
            <a:ext cx="760878" cy="388824"/>
          </a:xfrm>
          <a:prstGeom prst="rightArrow">
            <a:avLst/>
          </a:prstGeom>
          <a:solidFill>
            <a:srgbClr val="C48C7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8" name="Right Arrow 7">
            <a:extLst>
              <a:ext uri="{FF2B5EF4-FFF2-40B4-BE49-F238E27FC236}">
                <a16:creationId xmlns:a16="http://schemas.microsoft.com/office/drawing/2014/main" id="{8AEA9C21-D9F1-13C9-D977-B98AAED8FAD7}"/>
              </a:ext>
            </a:extLst>
          </p:cNvPr>
          <p:cNvSpPr/>
          <p:nvPr/>
        </p:nvSpPr>
        <p:spPr>
          <a:xfrm rot="10800000">
            <a:off x="6351111" y="5857620"/>
            <a:ext cx="760878" cy="385710"/>
          </a:xfrm>
          <a:prstGeom prst="rightArrow">
            <a:avLst/>
          </a:prstGeom>
          <a:solidFill>
            <a:srgbClr val="C48C76"/>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9" name="TextBox 8">
            <a:extLst>
              <a:ext uri="{FF2B5EF4-FFF2-40B4-BE49-F238E27FC236}">
                <a16:creationId xmlns:a16="http://schemas.microsoft.com/office/drawing/2014/main" id="{3C721F80-231E-27E3-31F3-B7CE65A75740}"/>
              </a:ext>
            </a:extLst>
          </p:cNvPr>
          <p:cNvSpPr txBox="1"/>
          <p:nvPr/>
        </p:nvSpPr>
        <p:spPr>
          <a:xfrm>
            <a:off x="8779217" y="3141501"/>
            <a:ext cx="1915909" cy="369332"/>
          </a:xfrm>
          <a:prstGeom prst="rect">
            <a:avLst/>
          </a:prstGeom>
          <a:noFill/>
        </p:spPr>
        <p:txBody>
          <a:bodyPr wrap="none" rtlCol="0">
            <a:spAutoFit/>
          </a:bodyPr>
          <a:lstStyle/>
          <a:p>
            <a:r>
              <a:rPr lang="en-DE" dirty="0">
                <a:solidFill>
                  <a:srgbClr val="C04028"/>
                </a:solidFill>
              </a:rPr>
              <a:t>Trills cognate set</a:t>
            </a:r>
          </a:p>
        </p:txBody>
      </p:sp>
      <p:sp>
        <p:nvSpPr>
          <p:cNvPr id="10" name="TextBox 9">
            <a:extLst>
              <a:ext uri="{FF2B5EF4-FFF2-40B4-BE49-F238E27FC236}">
                <a16:creationId xmlns:a16="http://schemas.microsoft.com/office/drawing/2014/main" id="{BA776640-1F86-B50E-EB42-7C800D848F7C}"/>
              </a:ext>
            </a:extLst>
          </p:cNvPr>
          <p:cNvSpPr txBox="1"/>
          <p:nvPr/>
        </p:nvSpPr>
        <p:spPr>
          <a:xfrm>
            <a:off x="7111988" y="2836028"/>
            <a:ext cx="2466009" cy="659832"/>
          </a:xfrm>
          <a:prstGeom prst="rect">
            <a:avLst/>
          </a:prstGeom>
          <a:noFill/>
        </p:spPr>
        <p:txBody>
          <a:bodyPr wrap="none" rtlCol="0">
            <a:spAutoFit/>
          </a:bodyPr>
          <a:lstStyle/>
          <a:p>
            <a:r>
              <a:rPr lang="en-DE" dirty="0">
                <a:solidFill>
                  <a:srgbClr val="C00000"/>
                </a:solidFill>
              </a:rPr>
              <a:t>Trills present</a:t>
            </a:r>
          </a:p>
        </p:txBody>
      </p:sp>
      <p:sp>
        <p:nvSpPr>
          <p:cNvPr id="11" name="TextBox 10">
            <a:extLst>
              <a:ext uri="{FF2B5EF4-FFF2-40B4-BE49-F238E27FC236}">
                <a16:creationId xmlns:a16="http://schemas.microsoft.com/office/drawing/2014/main" id="{22B3227D-56F8-9445-2B7A-BD8F029B44CA}"/>
              </a:ext>
            </a:extLst>
          </p:cNvPr>
          <p:cNvSpPr txBox="1"/>
          <p:nvPr/>
        </p:nvSpPr>
        <p:spPr>
          <a:xfrm>
            <a:off x="7111988" y="3284101"/>
            <a:ext cx="3019854" cy="659832"/>
          </a:xfrm>
          <a:prstGeom prst="rect">
            <a:avLst/>
          </a:prstGeom>
          <a:noFill/>
        </p:spPr>
        <p:txBody>
          <a:bodyPr wrap="square">
            <a:spAutoFit/>
          </a:bodyPr>
          <a:lstStyle/>
          <a:p>
            <a:r>
              <a:rPr lang="en-DE" dirty="0">
                <a:solidFill>
                  <a:srgbClr val="C48C76"/>
                </a:solidFill>
              </a:rPr>
              <a:t>Trills absent</a:t>
            </a:r>
          </a:p>
        </p:txBody>
      </p:sp>
      <p:sp>
        <p:nvSpPr>
          <p:cNvPr id="13" name="Right Arrow 12">
            <a:extLst>
              <a:ext uri="{FF2B5EF4-FFF2-40B4-BE49-F238E27FC236}">
                <a16:creationId xmlns:a16="http://schemas.microsoft.com/office/drawing/2014/main" id="{53640169-2336-3AF3-A47E-8903F9A625C9}"/>
              </a:ext>
            </a:extLst>
          </p:cNvPr>
          <p:cNvSpPr/>
          <p:nvPr/>
        </p:nvSpPr>
        <p:spPr>
          <a:xfrm rot="10800000">
            <a:off x="6351112" y="3707233"/>
            <a:ext cx="760878" cy="388823"/>
          </a:xfrm>
          <a:prstGeom prst="rightArrow">
            <a:avLst/>
          </a:prstGeom>
          <a:solidFill>
            <a:srgbClr val="4472C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14" name="Right Arrow 13">
            <a:extLst>
              <a:ext uri="{FF2B5EF4-FFF2-40B4-BE49-F238E27FC236}">
                <a16:creationId xmlns:a16="http://schemas.microsoft.com/office/drawing/2014/main" id="{F88E9558-206D-8950-502B-2161094049E9}"/>
              </a:ext>
            </a:extLst>
          </p:cNvPr>
          <p:cNvSpPr/>
          <p:nvPr/>
        </p:nvSpPr>
        <p:spPr>
          <a:xfrm rot="10800000">
            <a:off x="6351112" y="4135447"/>
            <a:ext cx="760878" cy="388822"/>
          </a:xfrm>
          <a:prstGeom prst="rightArrow">
            <a:avLst/>
          </a:prstGeom>
          <a:solidFill>
            <a:srgbClr val="4472C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15" name="Right Arrow 14">
            <a:extLst>
              <a:ext uri="{FF2B5EF4-FFF2-40B4-BE49-F238E27FC236}">
                <a16:creationId xmlns:a16="http://schemas.microsoft.com/office/drawing/2014/main" id="{EBBA1876-EF0B-8AF5-259D-8E9B74BAD4D0}"/>
              </a:ext>
            </a:extLst>
          </p:cNvPr>
          <p:cNvSpPr/>
          <p:nvPr/>
        </p:nvSpPr>
        <p:spPr>
          <a:xfrm rot="10800000">
            <a:off x="6351112" y="4563661"/>
            <a:ext cx="760878" cy="385710"/>
          </a:xfrm>
          <a:prstGeom prst="rightArrow">
            <a:avLst/>
          </a:prstGeom>
          <a:solidFill>
            <a:srgbClr val="4472C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16" name="Right Arrow 15">
            <a:extLst>
              <a:ext uri="{FF2B5EF4-FFF2-40B4-BE49-F238E27FC236}">
                <a16:creationId xmlns:a16="http://schemas.microsoft.com/office/drawing/2014/main" id="{DD8AF338-6FBB-958E-15D3-FD231DF20129}"/>
              </a:ext>
            </a:extLst>
          </p:cNvPr>
          <p:cNvSpPr/>
          <p:nvPr/>
        </p:nvSpPr>
        <p:spPr>
          <a:xfrm rot="10800000">
            <a:off x="6355102" y="5015323"/>
            <a:ext cx="760878" cy="393617"/>
          </a:xfrm>
          <a:prstGeom prst="rightArrow">
            <a:avLst/>
          </a:prstGeom>
          <a:solidFill>
            <a:srgbClr val="008CF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17" name="Right Arrow 16">
            <a:extLst>
              <a:ext uri="{FF2B5EF4-FFF2-40B4-BE49-F238E27FC236}">
                <a16:creationId xmlns:a16="http://schemas.microsoft.com/office/drawing/2014/main" id="{4D7026BB-EC98-EE6F-E6D8-F06D69226234}"/>
              </a:ext>
            </a:extLst>
          </p:cNvPr>
          <p:cNvSpPr/>
          <p:nvPr/>
        </p:nvSpPr>
        <p:spPr>
          <a:xfrm rot="10800000">
            <a:off x="6351112" y="5440425"/>
            <a:ext cx="760878" cy="385710"/>
          </a:xfrm>
          <a:prstGeom prst="rightArrow">
            <a:avLst/>
          </a:prstGeom>
          <a:solidFill>
            <a:srgbClr val="4472C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DE"/>
          </a:p>
        </p:txBody>
      </p:sp>
      <p:sp>
        <p:nvSpPr>
          <p:cNvPr id="18" name="TextBox 17">
            <a:extLst>
              <a:ext uri="{FF2B5EF4-FFF2-40B4-BE49-F238E27FC236}">
                <a16:creationId xmlns:a16="http://schemas.microsoft.com/office/drawing/2014/main" id="{476F4AFC-223D-C3BC-F35E-A4D5EDCC791C}"/>
              </a:ext>
            </a:extLst>
          </p:cNvPr>
          <p:cNvSpPr txBox="1"/>
          <p:nvPr/>
        </p:nvSpPr>
        <p:spPr>
          <a:xfrm>
            <a:off x="8008130" y="4749108"/>
            <a:ext cx="3437658" cy="659832"/>
          </a:xfrm>
          <a:prstGeom prst="rect">
            <a:avLst/>
          </a:prstGeom>
          <a:noFill/>
        </p:spPr>
        <p:txBody>
          <a:bodyPr wrap="none" rtlCol="0">
            <a:spAutoFit/>
          </a:bodyPr>
          <a:lstStyle/>
          <a:p>
            <a:r>
              <a:rPr lang="en-DE" dirty="0">
                <a:solidFill>
                  <a:srgbClr val="4472C4"/>
                </a:solidFill>
              </a:rPr>
              <a:t>other cognate sets</a:t>
            </a:r>
          </a:p>
        </p:txBody>
      </p:sp>
      <p:sp>
        <p:nvSpPr>
          <p:cNvPr id="3" name="TextBox 2">
            <a:extLst>
              <a:ext uri="{FF2B5EF4-FFF2-40B4-BE49-F238E27FC236}">
                <a16:creationId xmlns:a16="http://schemas.microsoft.com/office/drawing/2014/main" id="{405E61B1-EEBD-7273-6509-528F097D5306}"/>
              </a:ext>
            </a:extLst>
          </p:cNvPr>
          <p:cNvSpPr txBox="1"/>
          <p:nvPr/>
        </p:nvSpPr>
        <p:spPr>
          <a:xfrm>
            <a:off x="7111988" y="5857620"/>
            <a:ext cx="3019854" cy="659832"/>
          </a:xfrm>
          <a:prstGeom prst="rect">
            <a:avLst/>
          </a:prstGeom>
          <a:noFill/>
        </p:spPr>
        <p:txBody>
          <a:bodyPr wrap="square">
            <a:spAutoFit/>
          </a:bodyPr>
          <a:lstStyle/>
          <a:p>
            <a:r>
              <a:rPr lang="en-DE" dirty="0">
                <a:solidFill>
                  <a:srgbClr val="C48C76"/>
                </a:solidFill>
              </a:rPr>
              <a:t>Trills absent</a:t>
            </a:r>
          </a:p>
        </p:txBody>
      </p:sp>
      <p:sp>
        <p:nvSpPr>
          <p:cNvPr id="19" name="TextBox 18">
            <a:extLst>
              <a:ext uri="{FF2B5EF4-FFF2-40B4-BE49-F238E27FC236}">
                <a16:creationId xmlns:a16="http://schemas.microsoft.com/office/drawing/2014/main" id="{E5EB7468-406D-D623-983A-2F40A160E660}"/>
              </a:ext>
            </a:extLst>
          </p:cNvPr>
          <p:cNvSpPr txBox="1"/>
          <p:nvPr/>
        </p:nvSpPr>
        <p:spPr>
          <a:xfrm>
            <a:off x="5298483" y="2736702"/>
            <a:ext cx="328936" cy="461665"/>
          </a:xfrm>
          <a:prstGeom prst="rect">
            <a:avLst/>
          </a:prstGeom>
          <a:noFill/>
        </p:spPr>
        <p:txBody>
          <a:bodyPr wrap="none" rtlCol="0">
            <a:spAutoFit/>
          </a:bodyPr>
          <a:lstStyle/>
          <a:p>
            <a:r>
              <a:rPr lang="en-DE" sz="2400" dirty="0">
                <a:latin typeface="Garamond" panose="02020404030301010803" pitchFamily="18" charset="0"/>
              </a:rPr>
              <a:t>0</a:t>
            </a:r>
          </a:p>
        </p:txBody>
      </p:sp>
      <p:sp>
        <p:nvSpPr>
          <p:cNvPr id="22" name="TextBox 21">
            <a:extLst>
              <a:ext uri="{FF2B5EF4-FFF2-40B4-BE49-F238E27FC236}">
                <a16:creationId xmlns:a16="http://schemas.microsoft.com/office/drawing/2014/main" id="{F0D78DFA-0887-FF33-C5D1-D76F18EF654C}"/>
              </a:ext>
            </a:extLst>
          </p:cNvPr>
          <p:cNvSpPr txBox="1"/>
          <p:nvPr/>
        </p:nvSpPr>
        <p:spPr>
          <a:xfrm>
            <a:off x="5298483" y="3165944"/>
            <a:ext cx="328936" cy="461665"/>
          </a:xfrm>
          <a:prstGeom prst="rect">
            <a:avLst/>
          </a:prstGeom>
          <a:noFill/>
        </p:spPr>
        <p:txBody>
          <a:bodyPr wrap="none" rtlCol="0">
            <a:spAutoFit/>
          </a:bodyPr>
          <a:lstStyle/>
          <a:p>
            <a:r>
              <a:rPr lang="en-DE" sz="2400" dirty="0">
                <a:latin typeface="Garamond" panose="02020404030301010803" pitchFamily="18" charset="0"/>
              </a:rPr>
              <a:t>1</a:t>
            </a:r>
          </a:p>
        </p:txBody>
      </p:sp>
      <p:sp>
        <p:nvSpPr>
          <p:cNvPr id="23" name="TextBox 22">
            <a:extLst>
              <a:ext uri="{FF2B5EF4-FFF2-40B4-BE49-F238E27FC236}">
                <a16:creationId xmlns:a16="http://schemas.microsoft.com/office/drawing/2014/main" id="{42A3BF44-AA0E-CE4E-342E-4E0C9970243B}"/>
              </a:ext>
            </a:extLst>
          </p:cNvPr>
          <p:cNvSpPr txBox="1"/>
          <p:nvPr/>
        </p:nvSpPr>
        <p:spPr>
          <a:xfrm>
            <a:off x="5298483" y="3628498"/>
            <a:ext cx="328936" cy="461665"/>
          </a:xfrm>
          <a:prstGeom prst="rect">
            <a:avLst/>
          </a:prstGeom>
          <a:noFill/>
        </p:spPr>
        <p:txBody>
          <a:bodyPr wrap="none" rtlCol="0">
            <a:spAutoFit/>
          </a:bodyPr>
          <a:lstStyle/>
          <a:p>
            <a:r>
              <a:rPr lang="en-DE" sz="2400" dirty="0">
                <a:latin typeface="Garamond" panose="02020404030301010803" pitchFamily="18" charset="0"/>
              </a:rPr>
              <a:t>2</a:t>
            </a:r>
          </a:p>
        </p:txBody>
      </p:sp>
      <p:sp>
        <p:nvSpPr>
          <p:cNvPr id="24" name="TextBox 23">
            <a:extLst>
              <a:ext uri="{FF2B5EF4-FFF2-40B4-BE49-F238E27FC236}">
                <a16:creationId xmlns:a16="http://schemas.microsoft.com/office/drawing/2014/main" id="{E5A1AAB6-F865-F4BB-8F91-3EC07D964295}"/>
              </a:ext>
            </a:extLst>
          </p:cNvPr>
          <p:cNvSpPr txBox="1"/>
          <p:nvPr/>
        </p:nvSpPr>
        <p:spPr>
          <a:xfrm>
            <a:off x="5298483" y="4068012"/>
            <a:ext cx="328936" cy="461665"/>
          </a:xfrm>
          <a:prstGeom prst="rect">
            <a:avLst/>
          </a:prstGeom>
          <a:noFill/>
        </p:spPr>
        <p:txBody>
          <a:bodyPr wrap="none" rtlCol="0">
            <a:spAutoFit/>
          </a:bodyPr>
          <a:lstStyle/>
          <a:p>
            <a:r>
              <a:rPr lang="en-DE" sz="2400" dirty="0">
                <a:latin typeface="Garamond" panose="02020404030301010803" pitchFamily="18" charset="0"/>
              </a:rPr>
              <a:t>2</a:t>
            </a:r>
          </a:p>
        </p:txBody>
      </p:sp>
      <p:sp>
        <p:nvSpPr>
          <p:cNvPr id="25" name="TextBox 24">
            <a:extLst>
              <a:ext uri="{FF2B5EF4-FFF2-40B4-BE49-F238E27FC236}">
                <a16:creationId xmlns:a16="http://schemas.microsoft.com/office/drawing/2014/main" id="{21464B57-9903-5D56-F4B0-5819C16CF285}"/>
              </a:ext>
            </a:extLst>
          </p:cNvPr>
          <p:cNvSpPr txBox="1"/>
          <p:nvPr/>
        </p:nvSpPr>
        <p:spPr>
          <a:xfrm>
            <a:off x="5298482" y="4515566"/>
            <a:ext cx="328936" cy="461665"/>
          </a:xfrm>
          <a:prstGeom prst="rect">
            <a:avLst/>
          </a:prstGeom>
          <a:noFill/>
        </p:spPr>
        <p:txBody>
          <a:bodyPr wrap="none" rtlCol="0">
            <a:spAutoFit/>
          </a:bodyPr>
          <a:lstStyle/>
          <a:p>
            <a:r>
              <a:rPr lang="en-DE" sz="2400" dirty="0">
                <a:latin typeface="Garamond" panose="02020404030301010803" pitchFamily="18" charset="0"/>
              </a:rPr>
              <a:t>2</a:t>
            </a:r>
          </a:p>
        </p:txBody>
      </p:sp>
      <p:sp>
        <p:nvSpPr>
          <p:cNvPr id="26" name="TextBox 25">
            <a:extLst>
              <a:ext uri="{FF2B5EF4-FFF2-40B4-BE49-F238E27FC236}">
                <a16:creationId xmlns:a16="http://schemas.microsoft.com/office/drawing/2014/main" id="{3C7D9B98-1095-1B92-EF44-BCF07667687B}"/>
              </a:ext>
            </a:extLst>
          </p:cNvPr>
          <p:cNvSpPr txBox="1"/>
          <p:nvPr/>
        </p:nvSpPr>
        <p:spPr>
          <a:xfrm>
            <a:off x="5298482" y="4953100"/>
            <a:ext cx="328936" cy="461665"/>
          </a:xfrm>
          <a:prstGeom prst="rect">
            <a:avLst/>
          </a:prstGeom>
          <a:noFill/>
        </p:spPr>
        <p:txBody>
          <a:bodyPr wrap="none" rtlCol="0">
            <a:spAutoFit/>
          </a:bodyPr>
          <a:lstStyle/>
          <a:p>
            <a:r>
              <a:rPr lang="en-DE" sz="2400" dirty="0">
                <a:latin typeface="Garamond" panose="02020404030301010803" pitchFamily="18" charset="0"/>
              </a:rPr>
              <a:t>3</a:t>
            </a:r>
          </a:p>
        </p:txBody>
      </p:sp>
      <p:sp>
        <p:nvSpPr>
          <p:cNvPr id="27" name="TextBox 26">
            <a:extLst>
              <a:ext uri="{FF2B5EF4-FFF2-40B4-BE49-F238E27FC236}">
                <a16:creationId xmlns:a16="http://schemas.microsoft.com/office/drawing/2014/main" id="{CAEB5494-19E1-FB5A-8FD0-0D5134F63291}"/>
              </a:ext>
            </a:extLst>
          </p:cNvPr>
          <p:cNvSpPr txBox="1"/>
          <p:nvPr/>
        </p:nvSpPr>
        <p:spPr>
          <a:xfrm>
            <a:off x="5300065" y="5369214"/>
            <a:ext cx="328936" cy="461665"/>
          </a:xfrm>
          <a:prstGeom prst="rect">
            <a:avLst/>
          </a:prstGeom>
          <a:noFill/>
        </p:spPr>
        <p:txBody>
          <a:bodyPr wrap="none" rtlCol="0">
            <a:spAutoFit/>
          </a:bodyPr>
          <a:lstStyle/>
          <a:p>
            <a:r>
              <a:rPr lang="en-DE" sz="2400" dirty="0">
                <a:latin typeface="Garamond" panose="02020404030301010803" pitchFamily="18" charset="0"/>
              </a:rPr>
              <a:t>2</a:t>
            </a:r>
          </a:p>
        </p:txBody>
      </p:sp>
      <p:sp>
        <p:nvSpPr>
          <p:cNvPr id="28" name="TextBox 27">
            <a:extLst>
              <a:ext uri="{FF2B5EF4-FFF2-40B4-BE49-F238E27FC236}">
                <a16:creationId xmlns:a16="http://schemas.microsoft.com/office/drawing/2014/main" id="{CFC32E4A-9F71-48AE-7045-482FA9FD47DA}"/>
              </a:ext>
            </a:extLst>
          </p:cNvPr>
          <p:cNvSpPr txBox="1"/>
          <p:nvPr/>
        </p:nvSpPr>
        <p:spPr>
          <a:xfrm>
            <a:off x="5298482" y="5838188"/>
            <a:ext cx="328936" cy="461665"/>
          </a:xfrm>
          <a:prstGeom prst="rect">
            <a:avLst/>
          </a:prstGeom>
          <a:noFill/>
        </p:spPr>
        <p:txBody>
          <a:bodyPr wrap="none" rtlCol="0">
            <a:spAutoFit/>
          </a:bodyPr>
          <a:lstStyle/>
          <a:p>
            <a:r>
              <a:rPr lang="en-DE" sz="2400" dirty="0">
                <a:latin typeface="Garamond" panose="02020404030301010803" pitchFamily="18" charset="0"/>
              </a:rPr>
              <a:t>1</a:t>
            </a:r>
          </a:p>
        </p:txBody>
      </p:sp>
    </p:spTree>
    <p:extLst>
      <p:ext uri="{BB962C8B-B14F-4D97-AF65-F5344CB8AC3E}">
        <p14:creationId xmlns:p14="http://schemas.microsoft.com/office/powerpoint/2010/main" val="349826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3" grpId="0" animBg="1"/>
      <p:bldP spid="14" grpId="0" animBg="1"/>
      <p:bldP spid="15" grpId="0" animBg="1"/>
      <p:bldP spid="16" grpId="0" animBg="1"/>
      <p:bldP spid="17" grpId="0" animBg="1"/>
      <p:bldP spid="18" grpId="0"/>
      <p:bldP spid="3" grpId="0"/>
      <p:bldP spid="19" grpId="0"/>
      <p:bldP spid="22" grpId="0"/>
      <p:bldP spid="23" grpId="0"/>
      <p:bldP spid="24" grpId="0"/>
      <p:bldP spid="25" grpId="0"/>
      <p:bldP spid="26"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F4C4-28A7-1C4B-BD97-579BCFFC7EDB}"/>
              </a:ext>
            </a:extLst>
          </p:cNvPr>
          <p:cNvSpPr>
            <a:spLocks noGrp="1"/>
          </p:cNvSpPr>
          <p:nvPr>
            <p:ph type="title"/>
          </p:nvPr>
        </p:nvSpPr>
        <p:spPr>
          <a:xfrm>
            <a:off x="1878446" y="386836"/>
            <a:ext cx="8911687" cy="1280890"/>
          </a:xfrm>
        </p:spPr>
        <p:txBody>
          <a:bodyPr/>
          <a:lstStyle/>
          <a:p>
            <a:r>
              <a:rPr lang="en-DE" dirty="0"/>
              <a:t>Step 1: phylogenetic tree sample</a:t>
            </a:r>
          </a:p>
        </p:txBody>
      </p:sp>
      <p:pic>
        <p:nvPicPr>
          <p:cNvPr id="8" name="Picture 7">
            <a:extLst>
              <a:ext uri="{FF2B5EF4-FFF2-40B4-BE49-F238E27FC236}">
                <a16:creationId xmlns:a16="http://schemas.microsoft.com/office/drawing/2014/main" id="{A73033C4-8C31-4EB9-A8C5-342A8053EF70}"/>
              </a:ext>
            </a:extLst>
          </p:cNvPr>
          <p:cNvPicPr>
            <a:picLocks noChangeAspect="1"/>
          </p:cNvPicPr>
          <p:nvPr/>
        </p:nvPicPr>
        <p:blipFill>
          <a:blip r:embed="rId2"/>
          <a:stretch>
            <a:fillRect/>
          </a:stretch>
        </p:blipFill>
        <p:spPr>
          <a:xfrm>
            <a:off x="672806" y="1368618"/>
            <a:ext cx="5411708" cy="5001989"/>
          </a:xfrm>
          <a:prstGeom prst="rect">
            <a:avLst/>
          </a:prstGeom>
        </p:spPr>
      </p:pic>
      <p:pic>
        <p:nvPicPr>
          <p:cNvPr id="9" name="Picture 8">
            <a:extLst>
              <a:ext uri="{FF2B5EF4-FFF2-40B4-BE49-F238E27FC236}">
                <a16:creationId xmlns:a16="http://schemas.microsoft.com/office/drawing/2014/main" id="{AEDB3218-6FB3-0D58-DDB7-B79C3C10E44A}"/>
              </a:ext>
            </a:extLst>
          </p:cNvPr>
          <p:cNvPicPr>
            <a:picLocks noChangeAspect="1"/>
          </p:cNvPicPr>
          <p:nvPr/>
        </p:nvPicPr>
        <p:blipFill>
          <a:blip r:embed="rId3"/>
          <a:stretch>
            <a:fillRect/>
          </a:stretch>
        </p:blipFill>
        <p:spPr>
          <a:xfrm>
            <a:off x="6479690" y="1325842"/>
            <a:ext cx="1690417" cy="2539960"/>
          </a:xfrm>
          <a:prstGeom prst="rect">
            <a:avLst/>
          </a:prstGeom>
        </p:spPr>
      </p:pic>
      <p:pic>
        <p:nvPicPr>
          <p:cNvPr id="11" name="Picture 10">
            <a:extLst>
              <a:ext uri="{FF2B5EF4-FFF2-40B4-BE49-F238E27FC236}">
                <a16:creationId xmlns:a16="http://schemas.microsoft.com/office/drawing/2014/main" id="{E5A0AB7F-84CA-AADC-0312-8159ECE21A1D}"/>
              </a:ext>
            </a:extLst>
          </p:cNvPr>
          <p:cNvPicPr>
            <a:picLocks noChangeAspect="1"/>
          </p:cNvPicPr>
          <p:nvPr/>
        </p:nvPicPr>
        <p:blipFill>
          <a:blip r:embed="rId4"/>
          <a:stretch>
            <a:fillRect/>
          </a:stretch>
        </p:blipFill>
        <p:spPr>
          <a:xfrm>
            <a:off x="8403235" y="1325841"/>
            <a:ext cx="1690417" cy="2539960"/>
          </a:xfrm>
          <a:prstGeom prst="rect">
            <a:avLst/>
          </a:prstGeom>
        </p:spPr>
      </p:pic>
      <p:pic>
        <p:nvPicPr>
          <p:cNvPr id="13" name="Picture 12">
            <a:extLst>
              <a:ext uri="{FF2B5EF4-FFF2-40B4-BE49-F238E27FC236}">
                <a16:creationId xmlns:a16="http://schemas.microsoft.com/office/drawing/2014/main" id="{4B93004A-E2A1-A3AE-5A0D-C76A177AB44D}"/>
              </a:ext>
            </a:extLst>
          </p:cNvPr>
          <p:cNvPicPr>
            <a:picLocks noChangeAspect="1"/>
          </p:cNvPicPr>
          <p:nvPr/>
        </p:nvPicPr>
        <p:blipFill>
          <a:blip r:embed="rId5"/>
          <a:stretch>
            <a:fillRect/>
          </a:stretch>
        </p:blipFill>
        <p:spPr>
          <a:xfrm>
            <a:off x="6479689" y="4061064"/>
            <a:ext cx="1690417" cy="2539960"/>
          </a:xfrm>
          <a:prstGeom prst="rect">
            <a:avLst/>
          </a:prstGeom>
        </p:spPr>
      </p:pic>
      <p:pic>
        <p:nvPicPr>
          <p:cNvPr id="15" name="Picture 14">
            <a:extLst>
              <a:ext uri="{FF2B5EF4-FFF2-40B4-BE49-F238E27FC236}">
                <a16:creationId xmlns:a16="http://schemas.microsoft.com/office/drawing/2014/main" id="{CF1A13D8-4B55-B39C-E689-573B132700A5}"/>
              </a:ext>
            </a:extLst>
          </p:cNvPr>
          <p:cNvPicPr>
            <a:picLocks noChangeAspect="1"/>
          </p:cNvPicPr>
          <p:nvPr/>
        </p:nvPicPr>
        <p:blipFill>
          <a:blip r:embed="rId6"/>
          <a:stretch>
            <a:fillRect/>
          </a:stretch>
        </p:blipFill>
        <p:spPr>
          <a:xfrm>
            <a:off x="8403234" y="4061062"/>
            <a:ext cx="1690418" cy="2539961"/>
          </a:xfrm>
          <a:prstGeom prst="rect">
            <a:avLst/>
          </a:prstGeom>
        </p:spPr>
      </p:pic>
    </p:spTree>
    <p:extLst>
      <p:ext uri="{BB962C8B-B14F-4D97-AF65-F5344CB8AC3E}">
        <p14:creationId xmlns:p14="http://schemas.microsoft.com/office/powerpoint/2010/main" val="95842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E8ABDB-F2C6-19C9-E27D-10EC988877F8}"/>
              </a:ext>
            </a:extLst>
          </p:cNvPr>
          <p:cNvSpPr txBox="1"/>
          <p:nvPr/>
        </p:nvSpPr>
        <p:spPr>
          <a:xfrm>
            <a:off x="3503858" y="2286608"/>
            <a:ext cx="906017" cy="523220"/>
          </a:xfrm>
          <a:prstGeom prst="rect">
            <a:avLst/>
          </a:prstGeom>
          <a:noFill/>
        </p:spPr>
        <p:txBody>
          <a:bodyPr wrap="none" rtlCol="0">
            <a:spAutoFit/>
          </a:bodyPr>
          <a:lstStyle/>
          <a:p>
            <a:r>
              <a:rPr lang="en-DE" sz="2800" i="1" dirty="0"/>
              <a:t>mbu</a:t>
            </a:r>
          </a:p>
        </p:txBody>
      </p:sp>
      <p:sp>
        <p:nvSpPr>
          <p:cNvPr id="5" name="TextBox 4">
            <a:extLst>
              <a:ext uri="{FF2B5EF4-FFF2-40B4-BE49-F238E27FC236}">
                <a16:creationId xmlns:a16="http://schemas.microsoft.com/office/drawing/2014/main" id="{95DFAD92-4B32-6CF5-7276-5A4ACA8C1C47}"/>
              </a:ext>
            </a:extLst>
          </p:cNvPr>
          <p:cNvSpPr txBox="1"/>
          <p:nvPr/>
        </p:nvSpPr>
        <p:spPr>
          <a:xfrm>
            <a:off x="978166" y="2286608"/>
            <a:ext cx="941283" cy="523220"/>
          </a:xfrm>
          <a:prstGeom prst="rect">
            <a:avLst/>
          </a:prstGeom>
          <a:noFill/>
        </p:spPr>
        <p:txBody>
          <a:bodyPr wrap="none" rtlCol="0">
            <a:spAutoFit/>
          </a:bodyPr>
          <a:lstStyle/>
          <a:p>
            <a:r>
              <a:rPr lang="en-DE" sz="2800" i="1" dirty="0"/>
              <a:t>mBu</a:t>
            </a:r>
          </a:p>
        </p:txBody>
      </p:sp>
      <p:sp>
        <p:nvSpPr>
          <p:cNvPr id="6" name="Arc 5">
            <a:extLst>
              <a:ext uri="{FF2B5EF4-FFF2-40B4-BE49-F238E27FC236}">
                <a16:creationId xmlns:a16="http://schemas.microsoft.com/office/drawing/2014/main" id="{4ACA9E32-D505-DCFE-C68A-AE325370696D}"/>
              </a:ext>
            </a:extLst>
          </p:cNvPr>
          <p:cNvSpPr/>
          <p:nvPr/>
        </p:nvSpPr>
        <p:spPr>
          <a:xfrm rot="19225267">
            <a:off x="1829840" y="2199754"/>
            <a:ext cx="1820097" cy="1873600"/>
          </a:xfrm>
          <a:prstGeom prst="arc">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 name="Arc 6">
            <a:extLst>
              <a:ext uri="{FF2B5EF4-FFF2-40B4-BE49-F238E27FC236}">
                <a16:creationId xmlns:a16="http://schemas.microsoft.com/office/drawing/2014/main" id="{D534D690-A787-AC2A-AA84-CF82BEABF2B9}"/>
              </a:ext>
            </a:extLst>
          </p:cNvPr>
          <p:cNvSpPr/>
          <p:nvPr/>
        </p:nvSpPr>
        <p:spPr>
          <a:xfrm rot="8327196">
            <a:off x="1820271" y="1165142"/>
            <a:ext cx="1820097" cy="1873600"/>
          </a:xfrm>
          <a:prstGeom prst="arc">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TextBox 8">
            <a:extLst>
              <a:ext uri="{FF2B5EF4-FFF2-40B4-BE49-F238E27FC236}">
                <a16:creationId xmlns:a16="http://schemas.microsoft.com/office/drawing/2014/main" id="{7D3F157C-FA41-3FA5-8410-48599818490B}"/>
              </a:ext>
            </a:extLst>
          </p:cNvPr>
          <p:cNvSpPr txBox="1"/>
          <p:nvPr/>
        </p:nvSpPr>
        <p:spPr>
          <a:xfrm>
            <a:off x="536270" y="1917276"/>
            <a:ext cx="1649377" cy="369332"/>
          </a:xfrm>
          <a:prstGeom prst="rect">
            <a:avLst/>
          </a:prstGeom>
          <a:noFill/>
        </p:spPr>
        <p:txBody>
          <a:bodyPr wrap="square">
            <a:spAutoFit/>
          </a:bodyPr>
          <a:lstStyle/>
          <a:p>
            <a:r>
              <a:rPr lang="en-DE" sz="1800" b="1" dirty="0">
                <a:solidFill>
                  <a:srgbClr val="77933C"/>
                </a:solidFill>
              </a:rPr>
              <a:t>t[0] = 0.05</a:t>
            </a:r>
            <a:endParaRPr lang="en-DE" dirty="0"/>
          </a:p>
        </p:txBody>
      </p:sp>
      <p:sp>
        <p:nvSpPr>
          <p:cNvPr id="10" name="TextBox 9">
            <a:extLst>
              <a:ext uri="{FF2B5EF4-FFF2-40B4-BE49-F238E27FC236}">
                <a16:creationId xmlns:a16="http://schemas.microsoft.com/office/drawing/2014/main" id="{20599E5E-91D6-6520-0CA5-C9E941074F6C}"/>
              </a:ext>
            </a:extLst>
          </p:cNvPr>
          <p:cNvSpPr txBox="1"/>
          <p:nvPr/>
        </p:nvSpPr>
        <p:spPr>
          <a:xfrm>
            <a:off x="3358443" y="1917276"/>
            <a:ext cx="1565926" cy="369332"/>
          </a:xfrm>
          <a:prstGeom prst="rect">
            <a:avLst/>
          </a:prstGeom>
          <a:noFill/>
        </p:spPr>
        <p:txBody>
          <a:bodyPr wrap="square">
            <a:spAutoFit/>
          </a:bodyPr>
          <a:lstStyle/>
          <a:p>
            <a:r>
              <a:rPr lang="en-DE" sz="1800" b="1" dirty="0">
                <a:solidFill>
                  <a:srgbClr val="77933C"/>
                </a:solidFill>
              </a:rPr>
              <a:t>t[1] = 0.95</a:t>
            </a:r>
            <a:endParaRPr lang="en-DE" dirty="0"/>
          </a:p>
        </p:txBody>
      </p:sp>
      <p:sp>
        <p:nvSpPr>
          <p:cNvPr id="11" name="TextBox 10">
            <a:extLst>
              <a:ext uri="{FF2B5EF4-FFF2-40B4-BE49-F238E27FC236}">
                <a16:creationId xmlns:a16="http://schemas.microsoft.com/office/drawing/2014/main" id="{EEB9F65B-0101-7571-E22B-4E7A2842C70C}"/>
              </a:ext>
            </a:extLst>
          </p:cNvPr>
          <p:cNvSpPr txBox="1"/>
          <p:nvPr/>
        </p:nvSpPr>
        <p:spPr>
          <a:xfrm>
            <a:off x="2407955" y="2995615"/>
            <a:ext cx="644728" cy="369332"/>
          </a:xfrm>
          <a:prstGeom prst="rect">
            <a:avLst/>
          </a:prstGeom>
          <a:noFill/>
        </p:spPr>
        <p:txBody>
          <a:bodyPr wrap="none" rtlCol="0">
            <a:spAutoFit/>
          </a:bodyPr>
          <a:lstStyle/>
          <a:p>
            <a:r>
              <a:rPr lang="en-DE" dirty="0"/>
              <a:t>slow</a:t>
            </a:r>
          </a:p>
        </p:txBody>
      </p:sp>
      <p:sp>
        <p:nvSpPr>
          <p:cNvPr id="12" name="TextBox 11">
            <a:extLst>
              <a:ext uri="{FF2B5EF4-FFF2-40B4-BE49-F238E27FC236}">
                <a16:creationId xmlns:a16="http://schemas.microsoft.com/office/drawing/2014/main" id="{A6DCC278-C1A6-563D-6F81-28140729F593}"/>
              </a:ext>
            </a:extLst>
          </p:cNvPr>
          <p:cNvSpPr txBox="1"/>
          <p:nvPr/>
        </p:nvSpPr>
        <p:spPr>
          <a:xfrm>
            <a:off x="2430185" y="1826914"/>
            <a:ext cx="556563" cy="369332"/>
          </a:xfrm>
          <a:prstGeom prst="rect">
            <a:avLst/>
          </a:prstGeom>
          <a:noFill/>
        </p:spPr>
        <p:txBody>
          <a:bodyPr wrap="none" rtlCol="0">
            <a:spAutoFit/>
          </a:bodyPr>
          <a:lstStyle/>
          <a:p>
            <a:r>
              <a:rPr lang="en-DE" dirty="0"/>
              <a:t>fast</a:t>
            </a:r>
          </a:p>
        </p:txBody>
      </p:sp>
      <p:sp>
        <p:nvSpPr>
          <p:cNvPr id="33" name="TextBox 32">
            <a:extLst>
              <a:ext uri="{FF2B5EF4-FFF2-40B4-BE49-F238E27FC236}">
                <a16:creationId xmlns:a16="http://schemas.microsoft.com/office/drawing/2014/main" id="{7CA6374B-6811-69D7-8950-0FB98AB49540}"/>
              </a:ext>
            </a:extLst>
          </p:cNvPr>
          <p:cNvSpPr txBox="1"/>
          <p:nvPr/>
        </p:nvSpPr>
        <p:spPr>
          <a:xfrm>
            <a:off x="9064753" y="2278833"/>
            <a:ext cx="906017" cy="523220"/>
          </a:xfrm>
          <a:prstGeom prst="rect">
            <a:avLst/>
          </a:prstGeom>
          <a:noFill/>
        </p:spPr>
        <p:txBody>
          <a:bodyPr wrap="none" rtlCol="0">
            <a:spAutoFit/>
          </a:bodyPr>
          <a:lstStyle/>
          <a:p>
            <a:r>
              <a:rPr lang="en-DE" sz="2800" i="1" dirty="0"/>
              <a:t>mbu</a:t>
            </a:r>
          </a:p>
        </p:txBody>
      </p:sp>
      <p:sp>
        <p:nvSpPr>
          <p:cNvPr id="34" name="TextBox 33">
            <a:extLst>
              <a:ext uri="{FF2B5EF4-FFF2-40B4-BE49-F238E27FC236}">
                <a16:creationId xmlns:a16="http://schemas.microsoft.com/office/drawing/2014/main" id="{8305D7FF-4570-435B-77A6-76C0E0699A44}"/>
              </a:ext>
            </a:extLst>
          </p:cNvPr>
          <p:cNvSpPr txBox="1"/>
          <p:nvPr/>
        </p:nvSpPr>
        <p:spPr>
          <a:xfrm>
            <a:off x="6539061" y="2278833"/>
            <a:ext cx="941283" cy="523220"/>
          </a:xfrm>
          <a:prstGeom prst="rect">
            <a:avLst/>
          </a:prstGeom>
          <a:noFill/>
        </p:spPr>
        <p:txBody>
          <a:bodyPr wrap="none" rtlCol="0">
            <a:spAutoFit/>
          </a:bodyPr>
          <a:lstStyle/>
          <a:p>
            <a:r>
              <a:rPr lang="en-DE" sz="2800" i="1" dirty="0"/>
              <a:t>mBu</a:t>
            </a:r>
          </a:p>
        </p:txBody>
      </p:sp>
      <p:sp>
        <p:nvSpPr>
          <p:cNvPr id="35" name="Arc 34">
            <a:extLst>
              <a:ext uri="{FF2B5EF4-FFF2-40B4-BE49-F238E27FC236}">
                <a16:creationId xmlns:a16="http://schemas.microsoft.com/office/drawing/2014/main" id="{58DB1A44-C525-D888-1CE6-191C33265954}"/>
              </a:ext>
            </a:extLst>
          </p:cNvPr>
          <p:cNvSpPr/>
          <p:nvPr/>
        </p:nvSpPr>
        <p:spPr>
          <a:xfrm rot="19225267">
            <a:off x="7390735" y="2191979"/>
            <a:ext cx="1820097" cy="1873600"/>
          </a:xfrm>
          <a:prstGeom prst="arc">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36" name="Arc 35">
            <a:extLst>
              <a:ext uri="{FF2B5EF4-FFF2-40B4-BE49-F238E27FC236}">
                <a16:creationId xmlns:a16="http://schemas.microsoft.com/office/drawing/2014/main" id="{9D716C4A-A6DB-7882-258D-30A433AA76FF}"/>
              </a:ext>
            </a:extLst>
          </p:cNvPr>
          <p:cNvSpPr/>
          <p:nvPr/>
        </p:nvSpPr>
        <p:spPr>
          <a:xfrm rot="8327196">
            <a:off x="7381166" y="1157367"/>
            <a:ext cx="1820097" cy="1873600"/>
          </a:xfrm>
          <a:prstGeom prst="arc">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37" name="TextBox 36">
            <a:extLst>
              <a:ext uri="{FF2B5EF4-FFF2-40B4-BE49-F238E27FC236}">
                <a16:creationId xmlns:a16="http://schemas.microsoft.com/office/drawing/2014/main" id="{2B8798E8-C6FC-B9C1-AEE6-0392E5D9D890}"/>
              </a:ext>
            </a:extLst>
          </p:cNvPr>
          <p:cNvSpPr txBox="1"/>
          <p:nvPr/>
        </p:nvSpPr>
        <p:spPr>
          <a:xfrm>
            <a:off x="6097165" y="1909501"/>
            <a:ext cx="1436047" cy="369332"/>
          </a:xfrm>
          <a:prstGeom prst="rect">
            <a:avLst/>
          </a:prstGeom>
          <a:noFill/>
        </p:spPr>
        <p:txBody>
          <a:bodyPr wrap="square">
            <a:spAutoFit/>
          </a:bodyPr>
          <a:lstStyle/>
          <a:p>
            <a:r>
              <a:rPr lang="en-DE" sz="1800" b="1" dirty="0">
                <a:solidFill>
                  <a:srgbClr val="77933C"/>
                </a:solidFill>
              </a:rPr>
              <a:t>t[0] = 0.5</a:t>
            </a:r>
            <a:endParaRPr lang="en-DE" dirty="0"/>
          </a:p>
        </p:txBody>
      </p:sp>
      <p:sp>
        <p:nvSpPr>
          <p:cNvPr id="38" name="TextBox 37">
            <a:extLst>
              <a:ext uri="{FF2B5EF4-FFF2-40B4-BE49-F238E27FC236}">
                <a16:creationId xmlns:a16="http://schemas.microsoft.com/office/drawing/2014/main" id="{E283FAA8-EEE0-AD0F-7884-0FF417B4B2D1}"/>
              </a:ext>
            </a:extLst>
          </p:cNvPr>
          <p:cNvSpPr txBox="1"/>
          <p:nvPr/>
        </p:nvSpPr>
        <p:spPr>
          <a:xfrm>
            <a:off x="8919338" y="1909501"/>
            <a:ext cx="1565926" cy="369332"/>
          </a:xfrm>
          <a:prstGeom prst="rect">
            <a:avLst/>
          </a:prstGeom>
          <a:noFill/>
        </p:spPr>
        <p:txBody>
          <a:bodyPr wrap="square">
            <a:spAutoFit/>
          </a:bodyPr>
          <a:lstStyle/>
          <a:p>
            <a:r>
              <a:rPr lang="en-DE" sz="1800" b="1" dirty="0">
                <a:solidFill>
                  <a:srgbClr val="77933C"/>
                </a:solidFill>
              </a:rPr>
              <a:t>t[1] = 0.5</a:t>
            </a:r>
            <a:endParaRPr lang="en-DE" dirty="0"/>
          </a:p>
        </p:txBody>
      </p:sp>
      <p:sp>
        <p:nvSpPr>
          <p:cNvPr id="39" name="TextBox 38">
            <a:extLst>
              <a:ext uri="{FF2B5EF4-FFF2-40B4-BE49-F238E27FC236}">
                <a16:creationId xmlns:a16="http://schemas.microsoft.com/office/drawing/2014/main" id="{399D5691-1453-DC6C-65D2-05A906766ECE}"/>
              </a:ext>
            </a:extLst>
          </p:cNvPr>
          <p:cNvSpPr txBox="1"/>
          <p:nvPr/>
        </p:nvSpPr>
        <p:spPr>
          <a:xfrm>
            <a:off x="7968850" y="2987840"/>
            <a:ext cx="742511" cy="369332"/>
          </a:xfrm>
          <a:prstGeom prst="rect">
            <a:avLst/>
          </a:prstGeom>
          <a:noFill/>
        </p:spPr>
        <p:txBody>
          <a:bodyPr wrap="none" rtlCol="0">
            <a:spAutoFit/>
          </a:bodyPr>
          <a:lstStyle/>
          <a:p>
            <a:r>
              <a:rPr lang="en-DE" dirty="0"/>
              <a:t>equal</a:t>
            </a:r>
          </a:p>
        </p:txBody>
      </p:sp>
      <p:sp>
        <p:nvSpPr>
          <p:cNvPr id="40" name="TextBox 39">
            <a:extLst>
              <a:ext uri="{FF2B5EF4-FFF2-40B4-BE49-F238E27FC236}">
                <a16:creationId xmlns:a16="http://schemas.microsoft.com/office/drawing/2014/main" id="{7445E651-FD65-1333-F531-C95071BFDECC}"/>
              </a:ext>
            </a:extLst>
          </p:cNvPr>
          <p:cNvSpPr txBox="1"/>
          <p:nvPr/>
        </p:nvSpPr>
        <p:spPr>
          <a:xfrm>
            <a:off x="7991080" y="1819139"/>
            <a:ext cx="742511" cy="369332"/>
          </a:xfrm>
          <a:prstGeom prst="rect">
            <a:avLst/>
          </a:prstGeom>
          <a:noFill/>
        </p:spPr>
        <p:txBody>
          <a:bodyPr wrap="none" rtlCol="0">
            <a:spAutoFit/>
          </a:bodyPr>
          <a:lstStyle/>
          <a:p>
            <a:r>
              <a:rPr lang="en-DE" dirty="0"/>
              <a:t>equal</a:t>
            </a:r>
          </a:p>
        </p:txBody>
      </p:sp>
      <p:pic>
        <p:nvPicPr>
          <p:cNvPr id="41" name="Picture 40">
            <a:extLst>
              <a:ext uri="{FF2B5EF4-FFF2-40B4-BE49-F238E27FC236}">
                <a16:creationId xmlns:a16="http://schemas.microsoft.com/office/drawing/2014/main" id="{E95431D0-F11A-9290-CE65-8706534219F3}"/>
              </a:ext>
            </a:extLst>
          </p:cNvPr>
          <p:cNvPicPr>
            <a:picLocks noChangeAspect="1"/>
          </p:cNvPicPr>
          <p:nvPr/>
        </p:nvPicPr>
        <p:blipFill rotWithShape="1">
          <a:blip r:embed="rId2"/>
          <a:srcRect r="26961"/>
          <a:stretch/>
        </p:blipFill>
        <p:spPr>
          <a:xfrm>
            <a:off x="1041754" y="4305300"/>
            <a:ext cx="3333423" cy="2104999"/>
          </a:xfrm>
          <a:prstGeom prst="rect">
            <a:avLst/>
          </a:prstGeom>
          <a:ln w="19050">
            <a:solidFill>
              <a:schemeClr val="tx1"/>
            </a:solidFill>
          </a:ln>
        </p:spPr>
      </p:pic>
      <p:pic>
        <p:nvPicPr>
          <p:cNvPr id="42" name="Picture 41">
            <a:extLst>
              <a:ext uri="{FF2B5EF4-FFF2-40B4-BE49-F238E27FC236}">
                <a16:creationId xmlns:a16="http://schemas.microsoft.com/office/drawing/2014/main" id="{DB176BF2-F3FA-EDA9-F3A2-527BD15FED4E}"/>
              </a:ext>
            </a:extLst>
          </p:cNvPr>
          <p:cNvPicPr>
            <a:picLocks noChangeAspect="1"/>
          </p:cNvPicPr>
          <p:nvPr/>
        </p:nvPicPr>
        <p:blipFill rotWithShape="1">
          <a:blip r:embed="rId3"/>
          <a:srcRect r="27048"/>
          <a:stretch/>
        </p:blipFill>
        <p:spPr>
          <a:xfrm>
            <a:off x="6673393" y="4302804"/>
            <a:ext cx="3333423" cy="2107495"/>
          </a:xfrm>
          <a:prstGeom prst="rect">
            <a:avLst/>
          </a:prstGeom>
          <a:ln w="19050">
            <a:solidFill>
              <a:schemeClr val="tx1"/>
            </a:solidFill>
          </a:ln>
        </p:spPr>
      </p:pic>
      <p:sp>
        <p:nvSpPr>
          <p:cNvPr id="43" name="TextBox 42">
            <a:extLst>
              <a:ext uri="{FF2B5EF4-FFF2-40B4-BE49-F238E27FC236}">
                <a16:creationId xmlns:a16="http://schemas.microsoft.com/office/drawing/2014/main" id="{D7F2C5CF-BE1A-D7FF-1E39-1B6D7D293A1E}"/>
              </a:ext>
            </a:extLst>
          </p:cNvPr>
          <p:cNvSpPr txBox="1"/>
          <p:nvPr/>
        </p:nvSpPr>
        <p:spPr>
          <a:xfrm>
            <a:off x="1867329" y="3846892"/>
            <a:ext cx="1491114" cy="369332"/>
          </a:xfrm>
          <a:prstGeom prst="rect">
            <a:avLst/>
          </a:prstGeom>
          <a:noFill/>
        </p:spPr>
        <p:txBody>
          <a:bodyPr wrap="none" rtlCol="0">
            <a:spAutoFit/>
          </a:bodyPr>
          <a:lstStyle/>
          <a:p>
            <a:r>
              <a:rPr lang="en-DE" dirty="0"/>
              <a:t>Hypothesis 1</a:t>
            </a:r>
          </a:p>
        </p:txBody>
      </p:sp>
      <p:sp>
        <p:nvSpPr>
          <p:cNvPr id="44" name="TextBox 43">
            <a:extLst>
              <a:ext uri="{FF2B5EF4-FFF2-40B4-BE49-F238E27FC236}">
                <a16:creationId xmlns:a16="http://schemas.microsoft.com/office/drawing/2014/main" id="{231B14A2-CB84-98B0-D843-6F3F6E83D586}"/>
              </a:ext>
            </a:extLst>
          </p:cNvPr>
          <p:cNvSpPr txBox="1"/>
          <p:nvPr/>
        </p:nvSpPr>
        <p:spPr>
          <a:xfrm>
            <a:off x="7594547" y="3878609"/>
            <a:ext cx="1519968" cy="369332"/>
          </a:xfrm>
          <a:prstGeom prst="rect">
            <a:avLst/>
          </a:prstGeom>
          <a:noFill/>
        </p:spPr>
        <p:txBody>
          <a:bodyPr wrap="none" rtlCol="0">
            <a:spAutoFit/>
          </a:bodyPr>
          <a:lstStyle/>
          <a:p>
            <a:r>
              <a:rPr lang="en-DE" dirty="0"/>
              <a:t>Hypothesis 2</a:t>
            </a:r>
          </a:p>
        </p:txBody>
      </p:sp>
      <p:sp>
        <p:nvSpPr>
          <p:cNvPr id="3" name="TextBox 2">
            <a:extLst>
              <a:ext uri="{FF2B5EF4-FFF2-40B4-BE49-F238E27FC236}">
                <a16:creationId xmlns:a16="http://schemas.microsoft.com/office/drawing/2014/main" id="{74E66D8F-2456-C97F-53A0-7FB542EDCC71}"/>
              </a:ext>
            </a:extLst>
          </p:cNvPr>
          <p:cNvSpPr txBox="1"/>
          <p:nvPr/>
        </p:nvSpPr>
        <p:spPr>
          <a:xfrm>
            <a:off x="834887" y="585527"/>
            <a:ext cx="9806609" cy="954107"/>
          </a:xfrm>
          <a:prstGeom prst="rect">
            <a:avLst/>
          </a:prstGeom>
          <a:noFill/>
        </p:spPr>
        <p:txBody>
          <a:bodyPr wrap="square">
            <a:spAutoFit/>
          </a:bodyPr>
          <a:lstStyle/>
          <a:p>
            <a:r>
              <a:rPr lang="en-US" sz="2800" dirty="0"/>
              <a:t>t parameter is the stable frequencies</a:t>
            </a:r>
          </a:p>
          <a:p>
            <a:r>
              <a:rPr lang="en-US" sz="2800" dirty="0"/>
              <a:t>It describes overall biases in gain and loss of trills</a:t>
            </a:r>
          </a:p>
        </p:txBody>
      </p:sp>
    </p:spTree>
    <p:extLst>
      <p:ext uri="{BB962C8B-B14F-4D97-AF65-F5344CB8AC3E}">
        <p14:creationId xmlns:p14="http://schemas.microsoft.com/office/powerpoint/2010/main" val="239685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9" grpId="0"/>
      <p:bldP spid="10" grpId="0"/>
      <p:bldP spid="11" grpId="0"/>
      <p:bldP spid="12" grpId="0"/>
      <p:bldP spid="33" grpId="0"/>
      <p:bldP spid="34" grpId="0"/>
      <p:bldP spid="35" grpId="0" animBg="1"/>
      <p:bldP spid="36" grpId="0" animBg="1"/>
      <p:bldP spid="37" grpId="0"/>
      <p:bldP spid="38" grpId="0"/>
      <p:bldP spid="39" grpId="0"/>
      <p:bldP spid="40"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75C59-8F76-11C4-9748-4EB276A7EE3B}"/>
              </a:ext>
            </a:extLst>
          </p:cNvPr>
          <p:cNvSpPr>
            <a:spLocks noGrp="1"/>
          </p:cNvSpPr>
          <p:nvPr>
            <p:ph type="title"/>
          </p:nvPr>
        </p:nvSpPr>
        <p:spPr>
          <a:xfrm>
            <a:off x="571604" y="594613"/>
            <a:ext cx="10229850" cy="1280890"/>
          </a:xfrm>
        </p:spPr>
        <p:txBody>
          <a:bodyPr>
            <a:normAutofit/>
          </a:bodyPr>
          <a:lstStyle/>
          <a:p>
            <a:r>
              <a:rPr lang="en-DE" dirty="0"/>
              <a:t>Model testing supports hypothesis 2</a:t>
            </a:r>
          </a:p>
        </p:txBody>
      </p:sp>
      <p:sp>
        <p:nvSpPr>
          <p:cNvPr id="48" name="TextBox 47">
            <a:extLst>
              <a:ext uri="{FF2B5EF4-FFF2-40B4-BE49-F238E27FC236}">
                <a16:creationId xmlns:a16="http://schemas.microsoft.com/office/drawing/2014/main" id="{E30F205E-95B7-74D7-C48A-5727E799A2FC}"/>
              </a:ext>
            </a:extLst>
          </p:cNvPr>
          <p:cNvSpPr txBox="1"/>
          <p:nvPr/>
        </p:nvSpPr>
        <p:spPr>
          <a:xfrm>
            <a:off x="2406783" y="3180447"/>
            <a:ext cx="700833" cy="400110"/>
          </a:xfrm>
          <a:prstGeom prst="rect">
            <a:avLst/>
          </a:prstGeom>
          <a:noFill/>
        </p:spPr>
        <p:txBody>
          <a:bodyPr wrap="none" rtlCol="0">
            <a:spAutoFit/>
          </a:bodyPr>
          <a:lstStyle/>
          <a:p>
            <a:r>
              <a:rPr lang="en-DE" sz="2000" i="1" dirty="0"/>
              <a:t>mbu</a:t>
            </a:r>
          </a:p>
        </p:txBody>
      </p:sp>
      <p:sp>
        <p:nvSpPr>
          <p:cNvPr id="49" name="TextBox 48">
            <a:extLst>
              <a:ext uri="{FF2B5EF4-FFF2-40B4-BE49-F238E27FC236}">
                <a16:creationId xmlns:a16="http://schemas.microsoft.com/office/drawing/2014/main" id="{7800ABD4-6311-2D45-F27C-585CE019DD37}"/>
              </a:ext>
            </a:extLst>
          </p:cNvPr>
          <p:cNvSpPr txBox="1"/>
          <p:nvPr/>
        </p:nvSpPr>
        <p:spPr>
          <a:xfrm>
            <a:off x="571604" y="3180447"/>
            <a:ext cx="726481" cy="400110"/>
          </a:xfrm>
          <a:prstGeom prst="rect">
            <a:avLst/>
          </a:prstGeom>
          <a:noFill/>
        </p:spPr>
        <p:txBody>
          <a:bodyPr wrap="none" rtlCol="0">
            <a:spAutoFit/>
          </a:bodyPr>
          <a:lstStyle/>
          <a:p>
            <a:r>
              <a:rPr lang="en-DE" sz="2000" i="1" dirty="0"/>
              <a:t>mBu</a:t>
            </a:r>
            <a:endParaRPr lang="en-DE" sz="2800" i="1" dirty="0"/>
          </a:p>
        </p:txBody>
      </p:sp>
      <p:sp>
        <p:nvSpPr>
          <p:cNvPr id="50" name="Arc 49">
            <a:extLst>
              <a:ext uri="{FF2B5EF4-FFF2-40B4-BE49-F238E27FC236}">
                <a16:creationId xmlns:a16="http://schemas.microsoft.com/office/drawing/2014/main" id="{AAA3D7D2-694F-15A3-38CE-CD09ECD128BF}"/>
              </a:ext>
            </a:extLst>
          </p:cNvPr>
          <p:cNvSpPr/>
          <p:nvPr/>
        </p:nvSpPr>
        <p:spPr>
          <a:xfrm rot="19225267">
            <a:off x="1190434" y="3117338"/>
            <a:ext cx="1322491" cy="1361367"/>
          </a:xfrm>
          <a:prstGeom prst="arc">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1" name="Arc 50">
            <a:extLst>
              <a:ext uri="{FF2B5EF4-FFF2-40B4-BE49-F238E27FC236}">
                <a16:creationId xmlns:a16="http://schemas.microsoft.com/office/drawing/2014/main" id="{BF964E81-5552-43B6-6E49-9FFCA04A94A4}"/>
              </a:ext>
            </a:extLst>
          </p:cNvPr>
          <p:cNvSpPr/>
          <p:nvPr/>
        </p:nvSpPr>
        <p:spPr>
          <a:xfrm rot="8327196">
            <a:off x="1183481" y="2365584"/>
            <a:ext cx="1322491" cy="1361367"/>
          </a:xfrm>
          <a:prstGeom prst="arc">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2" name="TextBox 51">
            <a:extLst>
              <a:ext uri="{FF2B5EF4-FFF2-40B4-BE49-F238E27FC236}">
                <a16:creationId xmlns:a16="http://schemas.microsoft.com/office/drawing/2014/main" id="{39FB400F-3440-643C-F183-97DB9AEC0D6F}"/>
              </a:ext>
            </a:extLst>
          </p:cNvPr>
          <p:cNvSpPr txBox="1"/>
          <p:nvPr/>
        </p:nvSpPr>
        <p:spPr>
          <a:xfrm>
            <a:off x="250520" y="2912088"/>
            <a:ext cx="1043439" cy="276999"/>
          </a:xfrm>
          <a:prstGeom prst="rect">
            <a:avLst/>
          </a:prstGeom>
          <a:noFill/>
        </p:spPr>
        <p:txBody>
          <a:bodyPr wrap="square">
            <a:spAutoFit/>
          </a:bodyPr>
          <a:lstStyle/>
          <a:p>
            <a:r>
              <a:rPr lang="en-DE" sz="1200" b="1" dirty="0">
                <a:solidFill>
                  <a:srgbClr val="77933C"/>
                </a:solidFill>
              </a:rPr>
              <a:t>t[0] = 0.05</a:t>
            </a:r>
            <a:endParaRPr lang="en-DE" sz="1200" dirty="0"/>
          </a:p>
        </p:txBody>
      </p:sp>
      <p:sp>
        <p:nvSpPr>
          <p:cNvPr id="53" name="TextBox 52">
            <a:extLst>
              <a:ext uri="{FF2B5EF4-FFF2-40B4-BE49-F238E27FC236}">
                <a16:creationId xmlns:a16="http://schemas.microsoft.com/office/drawing/2014/main" id="{FEB6B074-E7C4-83D6-8DB1-87577CEEFE40}"/>
              </a:ext>
            </a:extLst>
          </p:cNvPr>
          <p:cNvSpPr txBox="1"/>
          <p:nvPr/>
        </p:nvSpPr>
        <p:spPr>
          <a:xfrm>
            <a:off x="2301124" y="2912088"/>
            <a:ext cx="1137809" cy="276999"/>
          </a:xfrm>
          <a:prstGeom prst="rect">
            <a:avLst/>
          </a:prstGeom>
          <a:noFill/>
        </p:spPr>
        <p:txBody>
          <a:bodyPr wrap="square">
            <a:spAutoFit/>
          </a:bodyPr>
          <a:lstStyle/>
          <a:p>
            <a:r>
              <a:rPr lang="en-DE" sz="1200" b="1" dirty="0">
                <a:solidFill>
                  <a:srgbClr val="77933C"/>
                </a:solidFill>
              </a:rPr>
              <a:t>t[1] = 0.95</a:t>
            </a:r>
            <a:endParaRPr lang="en-DE" sz="1200" dirty="0"/>
          </a:p>
        </p:txBody>
      </p:sp>
      <p:sp>
        <p:nvSpPr>
          <p:cNvPr id="54" name="TextBox 53">
            <a:extLst>
              <a:ext uri="{FF2B5EF4-FFF2-40B4-BE49-F238E27FC236}">
                <a16:creationId xmlns:a16="http://schemas.microsoft.com/office/drawing/2014/main" id="{98B94077-1371-461F-96F2-791BB0375217}"/>
              </a:ext>
            </a:extLst>
          </p:cNvPr>
          <p:cNvSpPr txBox="1"/>
          <p:nvPr/>
        </p:nvSpPr>
        <p:spPr>
          <a:xfrm>
            <a:off x="1610495" y="3695615"/>
            <a:ext cx="542136" cy="307777"/>
          </a:xfrm>
          <a:prstGeom prst="rect">
            <a:avLst/>
          </a:prstGeom>
          <a:noFill/>
        </p:spPr>
        <p:txBody>
          <a:bodyPr wrap="none" rtlCol="0">
            <a:spAutoFit/>
          </a:bodyPr>
          <a:lstStyle/>
          <a:p>
            <a:r>
              <a:rPr lang="en-DE" sz="1400" dirty="0"/>
              <a:t>slow</a:t>
            </a:r>
          </a:p>
        </p:txBody>
      </p:sp>
      <p:sp>
        <p:nvSpPr>
          <p:cNvPr id="55" name="TextBox 54">
            <a:extLst>
              <a:ext uri="{FF2B5EF4-FFF2-40B4-BE49-F238E27FC236}">
                <a16:creationId xmlns:a16="http://schemas.microsoft.com/office/drawing/2014/main" id="{3BFE7609-E4FC-0463-35EC-E7DD67FC19F0}"/>
              </a:ext>
            </a:extLst>
          </p:cNvPr>
          <p:cNvSpPr txBox="1"/>
          <p:nvPr/>
        </p:nvSpPr>
        <p:spPr>
          <a:xfrm>
            <a:off x="1533084" y="2747200"/>
            <a:ext cx="471604" cy="307777"/>
          </a:xfrm>
          <a:prstGeom prst="rect">
            <a:avLst/>
          </a:prstGeom>
          <a:noFill/>
        </p:spPr>
        <p:txBody>
          <a:bodyPr wrap="none" rtlCol="0">
            <a:spAutoFit/>
          </a:bodyPr>
          <a:lstStyle/>
          <a:p>
            <a:r>
              <a:rPr lang="en-DE" sz="1400" dirty="0"/>
              <a:t>fast</a:t>
            </a:r>
          </a:p>
        </p:txBody>
      </p:sp>
      <p:sp>
        <p:nvSpPr>
          <p:cNvPr id="56" name="TextBox 55">
            <a:extLst>
              <a:ext uri="{FF2B5EF4-FFF2-40B4-BE49-F238E27FC236}">
                <a16:creationId xmlns:a16="http://schemas.microsoft.com/office/drawing/2014/main" id="{9D53CCCC-B301-6745-4D9C-B98AE006410F}"/>
              </a:ext>
            </a:extLst>
          </p:cNvPr>
          <p:cNvSpPr txBox="1"/>
          <p:nvPr/>
        </p:nvSpPr>
        <p:spPr>
          <a:xfrm>
            <a:off x="6447356" y="3174797"/>
            <a:ext cx="700833" cy="400110"/>
          </a:xfrm>
          <a:prstGeom prst="rect">
            <a:avLst/>
          </a:prstGeom>
          <a:noFill/>
        </p:spPr>
        <p:txBody>
          <a:bodyPr wrap="none" rtlCol="0">
            <a:spAutoFit/>
          </a:bodyPr>
          <a:lstStyle/>
          <a:p>
            <a:r>
              <a:rPr lang="en-DE" sz="2000" i="1" dirty="0"/>
              <a:t>mbu</a:t>
            </a:r>
          </a:p>
        </p:txBody>
      </p:sp>
      <p:sp>
        <p:nvSpPr>
          <p:cNvPr id="57" name="TextBox 56">
            <a:extLst>
              <a:ext uri="{FF2B5EF4-FFF2-40B4-BE49-F238E27FC236}">
                <a16:creationId xmlns:a16="http://schemas.microsoft.com/office/drawing/2014/main" id="{D252D925-FA85-DA62-D38C-23F9F4975746}"/>
              </a:ext>
            </a:extLst>
          </p:cNvPr>
          <p:cNvSpPr txBox="1"/>
          <p:nvPr/>
        </p:nvSpPr>
        <p:spPr>
          <a:xfrm>
            <a:off x="4612176" y="3174797"/>
            <a:ext cx="726481" cy="400110"/>
          </a:xfrm>
          <a:prstGeom prst="rect">
            <a:avLst/>
          </a:prstGeom>
          <a:noFill/>
        </p:spPr>
        <p:txBody>
          <a:bodyPr wrap="none" rtlCol="0">
            <a:spAutoFit/>
          </a:bodyPr>
          <a:lstStyle/>
          <a:p>
            <a:r>
              <a:rPr lang="en-DE" sz="2000" i="1" dirty="0"/>
              <a:t>mBu</a:t>
            </a:r>
          </a:p>
        </p:txBody>
      </p:sp>
      <p:sp>
        <p:nvSpPr>
          <p:cNvPr id="58" name="Arc 57">
            <a:extLst>
              <a:ext uri="{FF2B5EF4-FFF2-40B4-BE49-F238E27FC236}">
                <a16:creationId xmlns:a16="http://schemas.microsoft.com/office/drawing/2014/main" id="{79E4B666-A719-16B5-750F-86DE3BBA35A7}"/>
              </a:ext>
            </a:extLst>
          </p:cNvPr>
          <p:cNvSpPr/>
          <p:nvPr/>
        </p:nvSpPr>
        <p:spPr>
          <a:xfrm rot="19225267">
            <a:off x="5231007" y="3111689"/>
            <a:ext cx="1322491" cy="1361367"/>
          </a:xfrm>
          <a:prstGeom prst="arc">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9" name="Arc 58">
            <a:extLst>
              <a:ext uri="{FF2B5EF4-FFF2-40B4-BE49-F238E27FC236}">
                <a16:creationId xmlns:a16="http://schemas.microsoft.com/office/drawing/2014/main" id="{072B7AFF-CBA2-7142-B41F-7D49CE38609C}"/>
              </a:ext>
            </a:extLst>
          </p:cNvPr>
          <p:cNvSpPr/>
          <p:nvPr/>
        </p:nvSpPr>
        <p:spPr>
          <a:xfrm rot="8327196">
            <a:off x="5224054" y="2359935"/>
            <a:ext cx="1322491" cy="1361367"/>
          </a:xfrm>
          <a:prstGeom prst="arc">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60" name="TextBox 59">
            <a:extLst>
              <a:ext uri="{FF2B5EF4-FFF2-40B4-BE49-F238E27FC236}">
                <a16:creationId xmlns:a16="http://schemas.microsoft.com/office/drawing/2014/main" id="{DD4CD2A6-B1F6-E41E-6A37-40261850A94E}"/>
              </a:ext>
            </a:extLst>
          </p:cNvPr>
          <p:cNvSpPr txBox="1"/>
          <p:nvPr/>
        </p:nvSpPr>
        <p:spPr>
          <a:xfrm>
            <a:off x="4291093" y="2906439"/>
            <a:ext cx="1043439" cy="276999"/>
          </a:xfrm>
          <a:prstGeom prst="rect">
            <a:avLst/>
          </a:prstGeom>
          <a:noFill/>
        </p:spPr>
        <p:txBody>
          <a:bodyPr wrap="square">
            <a:spAutoFit/>
          </a:bodyPr>
          <a:lstStyle/>
          <a:p>
            <a:r>
              <a:rPr lang="en-DE" sz="1200" b="1" dirty="0">
                <a:solidFill>
                  <a:srgbClr val="77933C"/>
                </a:solidFill>
              </a:rPr>
              <a:t>t[0] = 0.5</a:t>
            </a:r>
            <a:endParaRPr lang="en-DE" sz="1200" dirty="0"/>
          </a:p>
        </p:txBody>
      </p:sp>
      <p:sp>
        <p:nvSpPr>
          <p:cNvPr id="61" name="TextBox 60">
            <a:extLst>
              <a:ext uri="{FF2B5EF4-FFF2-40B4-BE49-F238E27FC236}">
                <a16:creationId xmlns:a16="http://schemas.microsoft.com/office/drawing/2014/main" id="{D55C79A1-0E63-1B50-8F0C-3D9371B7766B}"/>
              </a:ext>
            </a:extLst>
          </p:cNvPr>
          <p:cNvSpPr txBox="1"/>
          <p:nvPr/>
        </p:nvSpPr>
        <p:spPr>
          <a:xfrm>
            <a:off x="6341697" y="2906439"/>
            <a:ext cx="1137809" cy="276999"/>
          </a:xfrm>
          <a:prstGeom prst="rect">
            <a:avLst/>
          </a:prstGeom>
          <a:noFill/>
        </p:spPr>
        <p:txBody>
          <a:bodyPr wrap="square">
            <a:spAutoFit/>
          </a:bodyPr>
          <a:lstStyle/>
          <a:p>
            <a:r>
              <a:rPr lang="en-DE" sz="1200" b="1" dirty="0">
                <a:solidFill>
                  <a:srgbClr val="77933C"/>
                </a:solidFill>
              </a:rPr>
              <a:t>t[1] = 0.5</a:t>
            </a:r>
            <a:endParaRPr lang="en-DE" sz="1200" dirty="0"/>
          </a:p>
        </p:txBody>
      </p:sp>
      <p:sp>
        <p:nvSpPr>
          <p:cNvPr id="62" name="TextBox 61">
            <a:extLst>
              <a:ext uri="{FF2B5EF4-FFF2-40B4-BE49-F238E27FC236}">
                <a16:creationId xmlns:a16="http://schemas.microsoft.com/office/drawing/2014/main" id="{9829F03F-F9F9-5BCA-A763-C359EB6677FD}"/>
              </a:ext>
            </a:extLst>
          </p:cNvPr>
          <p:cNvSpPr txBox="1"/>
          <p:nvPr/>
        </p:nvSpPr>
        <p:spPr>
          <a:xfrm>
            <a:off x="5608620" y="3732353"/>
            <a:ext cx="553357" cy="276999"/>
          </a:xfrm>
          <a:prstGeom prst="rect">
            <a:avLst/>
          </a:prstGeom>
          <a:noFill/>
        </p:spPr>
        <p:txBody>
          <a:bodyPr wrap="none" rtlCol="0">
            <a:spAutoFit/>
          </a:bodyPr>
          <a:lstStyle/>
          <a:p>
            <a:r>
              <a:rPr lang="en-DE" sz="1200" dirty="0"/>
              <a:t>equal</a:t>
            </a:r>
          </a:p>
        </p:txBody>
      </p:sp>
      <p:sp>
        <p:nvSpPr>
          <p:cNvPr id="63" name="TextBox 62">
            <a:extLst>
              <a:ext uri="{FF2B5EF4-FFF2-40B4-BE49-F238E27FC236}">
                <a16:creationId xmlns:a16="http://schemas.microsoft.com/office/drawing/2014/main" id="{F14B5A42-5BDA-F51D-A004-2B28255CE74B}"/>
              </a:ext>
            </a:extLst>
          </p:cNvPr>
          <p:cNvSpPr txBox="1"/>
          <p:nvPr/>
        </p:nvSpPr>
        <p:spPr>
          <a:xfrm>
            <a:off x="5502313" y="2761073"/>
            <a:ext cx="615874" cy="307777"/>
          </a:xfrm>
          <a:prstGeom prst="rect">
            <a:avLst/>
          </a:prstGeom>
          <a:noFill/>
        </p:spPr>
        <p:txBody>
          <a:bodyPr wrap="none" rtlCol="0">
            <a:spAutoFit/>
          </a:bodyPr>
          <a:lstStyle/>
          <a:p>
            <a:r>
              <a:rPr lang="en-DE" sz="1400" dirty="0"/>
              <a:t>equal</a:t>
            </a:r>
          </a:p>
        </p:txBody>
      </p:sp>
      <p:pic>
        <p:nvPicPr>
          <p:cNvPr id="64" name="Picture 63">
            <a:extLst>
              <a:ext uri="{FF2B5EF4-FFF2-40B4-BE49-F238E27FC236}">
                <a16:creationId xmlns:a16="http://schemas.microsoft.com/office/drawing/2014/main" id="{364B9575-2721-054C-AA38-661078E276D5}"/>
              </a:ext>
            </a:extLst>
          </p:cNvPr>
          <p:cNvPicPr>
            <a:picLocks noChangeAspect="1"/>
          </p:cNvPicPr>
          <p:nvPr/>
        </p:nvPicPr>
        <p:blipFill rotWithShape="1">
          <a:blip r:embed="rId2"/>
          <a:srcRect r="26961"/>
          <a:stretch/>
        </p:blipFill>
        <p:spPr>
          <a:xfrm>
            <a:off x="617807" y="4647238"/>
            <a:ext cx="2422081" cy="1529502"/>
          </a:xfrm>
          <a:prstGeom prst="rect">
            <a:avLst/>
          </a:prstGeom>
          <a:ln w="19050">
            <a:solidFill>
              <a:schemeClr val="tx1"/>
            </a:solidFill>
          </a:ln>
        </p:spPr>
      </p:pic>
      <p:pic>
        <p:nvPicPr>
          <p:cNvPr id="65" name="Picture 64">
            <a:extLst>
              <a:ext uri="{FF2B5EF4-FFF2-40B4-BE49-F238E27FC236}">
                <a16:creationId xmlns:a16="http://schemas.microsoft.com/office/drawing/2014/main" id="{E59BC538-09F0-A1F5-2C80-0B6A62F588E3}"/>
              </a:ext>
            </a:extLst>
          </p:cNvPr>
          <p:cNvPicPr>
            <a:picLocks noChangeAspect="1"/>
          </p:cNvPicPr>
          <p:nvPr/>
        </p:nvPicPr>
        <p:blipFill rotWithShape="1">
          <a:blip r:embed="rId3"/>
          <a:srcRect r="27048"/>
          <a:stretch/>
        </p:blipFill>
        <p:spPr>
          <a:xfrm>
            <a:off x="4709783" y="4645424"/>
            <a:ext cx="2422081" cy="1531316"/>
          </a:xfrm>
          <a:prstGeom prst="rect">
            <a:avLst/>
          </a:prstGeom>
          <a:ln w="19050">
            <a:solidFill>
              <a:schemeClr val="tx1"/>
            </a:solidFill>
          </a:ln>
        </p:spPr>
      </p:pic>
      <p:sp>
        <p:nvSpPr>
          <p:cNvPr id="66" name="TextBox 65">
            <a:extLst>
              <a:ext uri="{FF2B5EF4-FFF2-40B4-BE49-F238E27FC236}">
                <a16:creationId xmlns:a16="http://schemas.microsoft.com/office/drawing/2014/main" id="{6B55A5DB-693C-4BB3-A167-F8C7A5E6BF65}"/>
              </a:ext>
            </a:extLst>
          </p:cNvPr>
          <p:cNvSpPr txBox="1"/>
          <p:nvPr/>
        </p:nvSpPr>
        <p:spPr>
          <a:xfrm>
            <a:off x="1092974" y="4238799"/>
            <a:ext cx="1083450" cy="268358"/>
          </a:xfrm>
          <a:prstGeom prst="rect">
            <a:avLst/>
          </a:prstGeom>
          <a:noFill/>
        </p:spPr>
        <p:txBody>
          <a:bodyPr wrap="none" rtlCol="0">
            <a:spAutoFit/>
          </a:bodyPr>
          <a:lstStyle/>
          <a:p>
            <a:r>
              <a:rPr lang="en-DE" dirty="0"/>
              <a:t>Hypothesis 1</a:t>
            </a:r>
          </a:p>
        </p:txBody>
      </p:sp>
      <p:sp>
        <p:nvSpPr>
          <p:cNvPr id="67" name="TextBox 66">
            <a:extLst>
              <a:ext uri="{FF2B5EF4-FFF2-40B4-BE49-F238E27FC236}">
                <a16:creationId xmlns:a16="http://schemas.microsoft.com/office/drawing/2014/main" id="{90DF7130-A92D-577C-786C-AD804A6D4EF0}"/>
              </a:ext>
            </a:extLst>
          </p:cNvPr>
          <p:cNvSpPr txBox="1"/>
          <p:nvPr/>
        </p:nvSpPr>
        <p:spPr>
          <a:xfrm>
            <a:off x="5307807" y="4238410"/>
            <a:ext cx="1104416" cy="268358"/>
          </a:xfrm>
          <a:prstGeom prst="rect">
            <a:avLst/>
          </a:prstGeom>
          <a:noFill/>
        </p:spPr>
        <p:txBody>
          <a:bodyPr wrap="none" rtlCol="0">
            <a:spAutoFit/>
          </a:bodyPr>
          <a:lstStyle/>
          <a:p>
            <a:r>
              <a:rPr lang="en-DE" dirty="0"/>
              <a:t>Hypothesis 2</a:t>
            </a:r>
          </a:p>
        </p:txBody>
      </p:sp>
      <p:sp>
        <p:nvSpPr>
          <p:cNvPr id="104" name="TextBox 103">
            <a:extLst>
              <a:ext uri="{FF2B5EF4-FFF2-40B4-BE49-F238E27FC236}">
                <a16:creationId xmlns:a16="http://schemas.microsoft.com/office/drawing/2014/main" id="{A55346FD-6FAC-F7DF-3A50-D51F5C452645}"/>
              </a:ext>
            </a:extLst>
          </p:cNvPr>
          <p:cNvSpPr txBox="1"/>
          <p:nvPr/>
        </p:nvSpPr>
        <p:spPr>
          <a:xfrm>
            <a:off x="10483540" y="3044052"/>
            <a:ext cx="700833" cy="400110"/>
          </a:xfrm>
          <a:prstGeom prst="rect">
            <a:avLst/>
          </a:prstGeom>
          <a:noFill/>
        </p:spPr>
        <p:txBody>
          <a:bodyPr wrap="none" rtlCol="0">
            <a:spAutoFit/>
          </a:bodyPr>
          <a:lstStyle/>
          <a:p>
            <a:r>
              <a:rPr lang="en-DE" sz="2000" i="1" dirty="0"/>
              <a:t>mbu</a:t>
            </a:r>
          </a:p>
        </p:txBody>
      </p:sp>
      <p:sp>
        <p:nvSpPr>
          <p:cNvPr id="105" name="TextBox 104">
            <a:extLst>
              <a:ext uri="{FF2B5EF4-FFF2-40B4-BE49-F238E27FC236}">
                <a16:creationId xmlns:a16="http://schemas.microsoft.com/office/drawing/2014/main" id="{7E22545C-77D7-6510-9D74-C8827AE63243}"/>
              </a:ext>
            </a:extLst>
          </p:cNvPr>
          <p:cNvSpPr txBox="1"/>
          <p:nvPr/>
        </p:nvSpPr>
        <p:spPr>
          <a:xfrm>
            <a:off x="8648360" y="3044052"/>
            <a:ext cx="726481" cy="400110"/>
          </a:xfrm>
          <a:prstGeom prst="rect">
            <a:avLst/>
          </a:prstGeom>
          <a:noFill/>
        </p:spPr>
        <p:txBody>
          <a:bodyPr wrap="none" rtlCol="0">
            <a:spAutoFit/>
          </a:bodyPr>
          <a:lstStyle/>
          <a:p>
            <a:r>
              <a:rPr lang="en-DE" sz="2000" i="1" dirty="0"/>
              <a:t>mBu</a:t>
            </a:r>
          </a:p>
        </p:txBody>
      </p:sp>
      <p:sp>
        <p:nvSpPr>
          <p:cNvPr id="106" name="Arc 105">
            <a:extLst>
              <a:ext uri="{FF2B5EF4-FFF2-40B4-BE49-F238E27FC236}">
                <a16:creationId xmlns:a16="http://schemas.microsoft.com/office/drawing/2014/main" id="{7B32DC33-3E24-5505-7526-1DE34CEF56E5}"/>
              </a:ext>
            </a:extLst>
          </p:cNvPr>
          <p:cNvSpPr/>
          <p:nvPr/>
        </p:nvSpPr>
        <p:spPr>
          <a:xfrm rot="8327196">
            <a:off x="9260238" y="2229190"/>
            <a:ext cx="1322491" cy="1361367"/>
          </a:xfrm>
          <a:prstGeom prst="arc">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7" name="TextBox 106">
            <a:extLst>
              <a:ext uri="{FF2B5EF4-FFF2-40B4-BE49-F238E27FC236}">
                <a16:creationId xmlns:a16="http://schemas.microsoft.com/office/drawing/2014/main" id="{FE5B8E8A-40AE-DC28-8498-3EEFD96D074C}"/>
              </a:ext>
            </a:extLst>
          </p:cNvPr>
          <p:cNvSpPr txBox="1"/>
          <p:nvPr/>
        </p:nvSpPr>
        <p:spPr>
          <a:xfrm>
            <a:off x="8327277" y="2775694"/>
            <a:ext cx="1043439" cy="276999"/>
          </a:xfrm>
          <a:prstGeom prst="rect">
            <a:avLst/>
          </a:prstGeom>
          <a:noFill/>
        </p:spPr>
        <p:txBody>
          <a:bodyPr wrap="square">
            <a:spAutoFit/>
          </a:bodyPr>
          <a:lstStyle/>
          <a:p>
            <a:r>
              <a:rPr lang="en-DE" sz="1200" b="1" dirty="0">
                <a:solidFill>
                  <a:srgbClr val="77933C"/>
                </a:solidFill>
              </a:rPr>
              <a:t>0 &lt; t[0] &lt; 1</a:t>
            </a:r>
            <a:endParaRPr lang="en-DE" sz="1200" dirty="0"/>
          </a:p>
        </p:txBody>
      </p:sp>
      <p:sp>
        <p:nvSpPr>
          <p:cNvPr id="108" name="TextBox 107">
            <a:extLst>
              <a:ext uri="{FF2B5EF4-FFF2-40B4-BE49-F238E27FC236}">
                <a16:creationId xmlns:a16="http://schemas.microsoft.com/office/drawing/2014/main" id="{C3F6E521-BD5E-BC84-197C-6F928BB1EEFA}"/>
              </a:ext>
            </a:extLst>
          </p:cNvPr>
          <p:cNvSpPr txBox="1"/>
          <p:nvPr/>
        </p:nvSpPr>
        <p:spPr>
          <a:xfrm>
            <a:off x="10377881" y="2775694"/>
            <a:ext cx="1137809" cy="276999"/>
          </a:xfrm>
          <a:prstGeom prst="rect">
            <a:avLst/>
          </a:prstGeom>
          <a:noFill/>
        </p:spPr>
        <p:txBody>
          <a:bodyPr wrap="square">
            <a:spAutoFit/>
          </a:bodyPr>
          <a:lstStyle/>
          <a:p>
            <a:r>
              <a:rPr lang="en-DE" sz="1200" b="1" dirty="0">
                <a:solidFill>
                  <a:srgbClr val="77933C"/>
                </a:solidFill>
              </a:rPr>
              <a:t>0 &lt; t[1] &lt;1</a:t>
            </a:r>
            <a:endParaRPr lang="en-DE" sz="1200" dirty="0"/>
          </a:p>
        </p:txBody>
      </p:sp>
      <p:sp>
        <p:nvSpPr>
          <p:cNvPr id="109" name="TextBox 108">
            <a:extLst>
              <a:ext uri="{FF2B5EF4-FFF2-40B4-BE49-F238E27FC236}">
                <a16:creationId xmlns:a16="http://schemas.microsoft.com/office/drawing/2014/main" id="{AF731A0B-CE4E-DBD9-FAE6-E5026B769578}"/>
              </a:ext>
            </a:extLst>
          </p:cNvPr>
          <p:cNvSpPr txBox="1"/>
          <p:nvPr/>
        </p:nvSpPr>
        <p:spPr>
          <a:xfrm>
            <a:off x="9792281" y="3616996"/>
            <a:ext cx="258404" cy="276999"/>
          </a:xfrm>
          <a:prstGeom prst="rect">
            <a:avLst/>
          </a:prstGeom>
          <a:noFill/>
        </p:spPr>
        <p:txBody>
          <a:bodyPr wrap="none" rtlCol="0">
            <a:spAutoFit/>
          </a:bodyPr>
          <a:lstStyle/>
          <a:p>
            <a:r>
              <a:rPr lang="en-DE" sz="1200" dirty="0"/>
              <a:t>?</a:t>
            </a:r>
          </a:p>
        </p:txBody>
      </p:sp>
      <p:sp>
        <p:nvSpPr>
          <p:cNvPr id="110" name="TextBox 109">
            <a:extLst>
              <a:ext uri="{FF2B5EF4-FFF2-40B4-BE49-F238E27FC236}">
                <a16:creationId xmlns:a16="http://schemas.microsoft.com/office/drawing/2014/main" id="{C1A49789-FBEA-516B-90E2-F85F92C47161}"/>
              </a:ext>
            </a:extLst>
          </p:cNvPr>
          <p:cNvSpPr txBox="1"/>
          <p:nvPr/>
        </p:nvSpPr>
        <p:spPr>
          <a:xfrm>
            <a:off x="9761357" y="2662670"/>
            <a:ext cx="271228" cy="307777"/>
          </a:xfrm>
          <a:prstGeom prst="rect">
            <a:avLst/>
          </a:prstGeom>
          <a:noFill/>
        </p:spPr>
        <p:txBody>
          <a:bodyPr wrap="none" rtlCol="0">
            <a:spAutoFit/>
          </a:bodyPr>
          <a:lstStyle/>
          <a:p>
            <a:r>
              <a:rPr lang="en-DE" sz="1400" dirty="0"/>
              <a:t>?</a:t>
            </a:r>
          </a:p>
        </p:txBody>
      </p:sp>
      <p:sp>
        <p:nvSpPr>
          <p:cNvPr id="112" name="Arc 111">
            <a:extLst>
              <a:ext uri="{FF2B5EF4-FFF2-40B4-BE49-F238E27FC236}">
                <a16:creationId xmlns:a16="http://schemas.microsoft.com/office/drawing/2014/main" id="{56C08A8A-8741-1C7A-6C52-F312C81DE1A1}"/>
              </a:ext>
            </a:extLst>
          </p:cNvPr>
          <p:cNvSpPr/>
          <p:nvPr/>
        </p:nvSpPr>
        <p:spPr>
          <a:xfrm rot="19225267">
            <a:off x="9213372" y="3012457"/>
            <a:ext cx="1322491" cy="1361367"/>
          </a:xfrm>
          <a:prstGeom prst="arc">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13" name="TextBox 112">
            <a:extLst>
              <a:ext uri="{FF2B5EF4-FFF2-40B4-BE49-F238E27FC236}">
                <a16:creationId xmlns:a16="http://schemas.microsoft.com/office/drawing/2014/main" id="{CC8D1B12-385D-42C7-1DA7-06560A65136A}"/>
              </a:ext>
            </a:extLst>
          </p:cNvPr>
          <p:cNvSpPr txBox="1"/>
          <p:nvPr/>
        </p:nvSpPr>
        <p:spPr>
          <a:xfrm>
            <a:off x="8980359" y="3918238"/>
            <a:ext cx="1882247" cy="369332"/>
          </a:xfrm>
          <a:prstGeom prst="rect">
            <a:avLst/>
          </a:prstGeom>
          <a:noFill/>
        </p:spPr>
        <p:txBody>
          <a:bodyPr wrap="none" rtlCol="0">
            <a:spAutoFit/>
          </a:bodyPr>
          <a:lstStyle/>
          <a:p>
            <a:r>
              <a:rPr lang="en-DE" dirty="0"/>
              <a:t>Freely estimated</a:t>
            </a:r>
          </a:p>
        </p:txBody>
      </p:sp>
      <p:sp>
        <p:nvSpPr>
          <p:cNvPr id="117" name="TextBox 116">
            <a:extLst>
              <a:ext uri="{FF2B5EF4-FFF2-40B4-BE49-F238E27FC236}">
                <a16:creationId xmlns:a16="http://schemas.microsoft.com/office/drawing/2014/main" id="{9228F9B1-91BC-4D89-3E93-AE2776392E09}"/>
              </a:ext>
            </a:extLst>
          </p:cNvPr>
          <p:cNvSpPr txBox="1"/>
          <p:nvPr/>
        </p:nvSpPr>
        <p:spPr>
          <a:xfrm>
            <a:off x="453837" y="2065647"/>
            <a:ext cx="3445174" cy="369332"/>
          </a:xfrm>
          <a:prstGeom prst="rect">
            <a:avLst/>
          </a:prstGeom>
          <a:noFill/>
        </p:spPr>
        <p:txBody>
          <a:bodyPr wrap="none" rtlCol="0">
            <a:spAutoFit/>
          </a:bodyPr>
          <a:lstStyle/>
          <a:p>
            <a:r>
              <a:rPr lang="en-GB" dirty="0">
                <a:solidFill>
                  <a:srgbClr val="C04028"/>
                </a:solidFill>
              </a:rPr>
              <a:t>W</a:t>
            </a:r>
            <a:r>
              <a:rPr lang="en-DE" dirty="0">
                <a:solidFill>
                  <a:srgbClr val="C04028"/>
                </a:solidFill>
              </a:rPr>
              <a:t>orst model. Bayes factor -25.5</a:t>
            </a:r>
          </a:p>
        </p:txBody>
      </p:sp>
      <p:sp>
        <p:nvSpPr>
          <p:cNvPr id="118" name="TextBox 117">
            <a:extLst>
              <a:ext uri="{FF2B5EF4-FFF2-40B4-BE49-F238E27FC236}">
                <a16:creationId xmlns:a16="http://schemas.microsoft.com/office/drawing/2014/main" id="{A4DA72F5-4346-89AB-EB1C-9A4FACD6CA5B}"/>
              </a:ext>
            </a:extLst>
          </p:cNvPr>
          <p:cNvSpPr txBox="1"/>
          <p:nvPr/>
        </p:nvSpPr>
        <p:spPr>
          <a:xfrm>
            <a:off x="5221706" y="2060939"/>
            <a:ext cx="1322798" cy="369332"/>
          </a:xfrm>
          <a:prstGeom prst="rect">
            <a:avLst/>
          </a:prstGeom>
          <a:noFill/>
        </p:spPr>
        <p:txBody>
          <a:bodyPr wrap="none" rtlCol="0">
            <a:spAutoFit/>
          </a:bodyPr>
          <a:lstStyle/>
          <a:p>
            <a:r>
              <a:rPr lang="en-DE" dirty="0">
                <a:solidFill>
                  <a:srgbClr val="C04028"/>
                </a:solidFill>
              </a:rPr>
              <a:t>Best model</a:t>
            </a:r>
          </a:p>
        </p:txBody>
      </p:sp>
      <p:sp>
        <p:nvSpPr>
          <p:cNvPr id="120" name="TextBox 119">
            <a:extLst>
              <a:ext uri="{FF2B5EF4-FFF2-40B4-BE49-F238E27FC236}">
                <a16:creationId xmlns:a16="http://schemas.microsoft.com/office/drawing/2014/main" id="{A7EC54D7-27BE-746E-703E-883FE3B84A12}"/>
              </a:ext>
            </a:extLst>
          </p:cNvPr>
          <p:cNvSpPr txBox="1"/>
          <p:nvPr/>
        </p:nvSpPr>
        <p:spPr>
          <a:xfrm>
            <a:off x="9031331" y="2094425"/>
            <a:ext cx="2038707" cy="369332"/>
          </a:xfrm>
          <a:prstGeom prst="rect">
            <a:avLst/>
          </a:prstGeom>
          <a:noFill/>
        </p:spPr>
        <p:txBody>
          <a:bodyPr wrap="square">
            <a:spAutoFit/>
          </a:bodyPr>
          <a:lstStyle/>
          <a:p>
            <a:r>
              <a:rPr lang="en-DE" dirty="0">
                <a:solidFill>
                  <a:srgbClr val="C04028"/>
                </a:solidFill>
              </a:rPr>
              <a:t>Bayes factor -1.5</a:t>
            </a:r>
          </a:p>
        </p:txBody>
      </p:sp>
      <p:sp>
        <p:nvSpPr>
          <p:cNvPr id="121" name="&quot;No&quot; Symbol 120">
            <a:extLst>
              <a:ext uri="{FF2B5EF4-FFF2-40B4-BE49-F238E27FC236}">
                <a16:creationId xmlns:a16="http://schemas.microsoft.com/office/drawing/2014/main" id="{106BFAA3-3722-3281-E2F8-417FACFDCE55}"/>
              </a:ext>
            </a:extLst>
          </p:cNvPr>
          <p:cNvSpPr/>
          <p:nvPr/>
        </p:nvSpPr>
        <p:spPr>
          <a:xfrm>
            <a:off x="99049" y="2430271"/>
            <a:ext cx="4082582" cy="4082582"/>
          </a:xfrm>
          <a:prstGeom prst="noSmoking">
            <a:avLst>
              <a:gd name="adj" fmla="val 12099"/>
            </a:avLst>
          </a:prstGeom>
          <a:solidFill>
            <a:srgbClr val="C04028">
              <a:alpha val="5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25" name="Picture 124">
            <a:extLst>
              <a:ext uri="{FF2B5EF4-FFF2-40B4-BE49-F238E27FC236}">
                <a16:creationId xmlns:a16="http://schemas.microsoft.com/office/drawing/2014/main" id="{85A2A20B-A0ED-38A5-1C5D-BE26BBF97462}"/>
              </a:ext>
            </a:extLst>
          </p:cNvPr>
          <p:cNvPicPr>
            <a:picLocks noChangeAspect="1"/>
          </p:cNvPicPr>
          <p:nvPr/>
        </p:nvPicPr>
        <p:blipFill>
          <a:blip r:embed="rId4"/>
          <a:stretch>
            <a:fillRect/>
          </a:stretch>
        </p:blipFill>
        <p:spPr>
          <a:xfrm>
            <a:off x="8349137" y="4306624"/>
            <a:ext cx="3287064" cy="2465298"/>
          </a:xfrm>
          <a:prstGeom prst="rect">
            <a:avLst/>
          </a:prstGeom>
        </p:spPr>
      </p:pic>
    </p:spTree>
    <p:extLst>
      <p:ext uri="{BB962C8B-B14F-4D97-AF65-F5344CB8AC3E}">
        <p14:creationId xmlns:p14="http://schemas.microsoft.com/office/powerpoint/2010/main" val="122511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animBg="1"/>
      <p:bldP spid="51" grpId="0" animBg="1"/>
      <p:bldP spid="52" grpId="0"/>
      <p:bldP spid="53" grpId="0"/>
      <p:bldP spid="54" grpId="0"/>
      <p:bldP spid="55" grpId="0"/>
      <p:bldP spid="56" grpId="0"/>
      <p:bldP spid="57" grpId="0"/>
      <p:bldP spid="58" grpId="0" animBg="1"/>
      <p:bldP spid="59" grpId="0" animBg="1"/>
      <p:bldP spid="60" grpId="0"/>
      <p:bldP spid="61" grpId="0"/>
      <p:bldP spid="62" grpId="0"/>
      <p:bldP spid="63" grpId="0"/>
      <p:bldP spid="66" grpId="0"/>
      <p:bldP spid="67" grpId="0"/>
      <p:bldP spid="104" grpId="0"/>
      <p:bldP spid="105" grpId="0"/>
      <p:bldP spid="106" grpId="0" animBg="1"/>
      <p:bldP spid="107" grpId="0"/>
      <p:bldP spid="108" grpId="0"/>
      <p:bldP spid="109" grpId="0"/>
      <p:bldP spid="110" grpId="0"/>
      <p:bldP spid="112" grpId="0" animBg="1"/>
      <p:bldP spid="113" grpId="0"/>
      <p:bldP spid="117" grpId="0"/>
      <p:bldP spid="118" grpId="0"/>
      <p:bldP spid="120" grpId="0"/>
      <p:bldP spid="1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6099-37E2-0110-75CC-29CF42C6F963}"/>
              </a:ext>
            </a:extLst>
          </p:cNvPr>
          <p:cNvSpPr>
            <a:spLocks noGrp="1"/>
          </p:cNvSpPr>
          <p:nvPr>
            <p:ph type="title"/>
          </p:nvPr>
        </p:nvSpPr>
        <p:spPr>
          <a:xfrm>
            <a:off x="838201" y="365125"/>
            <a:ext cx="4308566" cy="2711178"/>
          </a:xfrm>
        </p:spPr>
        <p:txBody>
          <a:bodyPr>
            <a:normAutofit fontScale="90000"/>
          </a:bodyPr>
          <a:lstStyle/>
          <a:p>
            <a:r>
              <a:rPr lang="en-DE" dirty="0"/>
              <a:t>Ancestral state reconstruction of bilabial trills in Malekula languages</a:t>
            </a:r>
          </a:p>
        </p:txBody>
      </p:sp>
      <p:pic>
        <p:nvPicPr>
          <p:cNvPr id="5" name="Content Placeholder 4">
            <a:extLst>
              <a:ext uri="{FF2B5EF4-FFF2-40B4-BE49-F238E27FC236}">
                <a16:creationId xmlns:a16="http://schemas.microsoft.com/office/drawing/2014/main" id="{ED5FB3CA-2430-A414-8557-5877AB6515BF}"/>
              </a:ext>
            </a:extLst>
          </p:cNvPr>
          <p:cNvPicPr>
            <a:picLocks noGrp="1" noChangeAspect="1"/>
          </p:cNvPicPr>
          <p:nvPr>
            <p:ph idx="1"/>
          </p:nvPr>
        </p:nvPicPr>
        <p:blipFill>
          <a:blip r:embed="rId2"/>
          <a:stretch>
            <a:fillRect/>
          </a:stretch>
        </p:blipFill>
        <p:spPr>
          <a:xfrm>
            <a:off x="5525422" y="147047"/>
            <a:ext cx="6116070" cy="6345828"/>
          </a:xfrm>
        </p:spPr>
      </p:pic>
    </p:spTree>
    <p:extLst>
      <p:ext uri="{BB962C8B-B14F-4D97-AF65-F5344CB8AC3E}">
        <p14:creationId xmlns:p14="http://schemas.microsoft.com/office/powerpoint/2010/main" val="184798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1308-7A1E-6D42-D502-97BC6CB6927D}"/>
              </a:ext>
            </a:extLst>
          </p:cNvPr>
          <p:cNvSpPr>
            <a:spLocks noGrp="1"/>
          </p:cNvSpPr>
          <p:nvPr>
            <p:ph type="title"/>
          </p:nvPr>
        </p:nvSpPr>
        <p:spPr>
          <a:xfrm>
            <a:off x="838199" y="365125"/>
            <a:ext cx="10965873" cy="1325563"/>
          </a:xfrm>
        </p:spPr>
        <p:txBody>
          <a:bodyPr/>
          <a:lstStyle/>
          <a:p>
            <a:r>
              <a:rPr lang="en-DE" dirty="0"/>
              <a:t>Advanced phylolinguistics 1: ancient languages</a:t>
            </a:r>
          </a:p>
        </p:txBody>
      </p:sp>
      <p:sp>
        <p:nvSpPr>
          <p:cNvPr id="3" name="Content Placeholder 2">
            <a:extLst>
              <a:ext uri="{FF2B5EF4-FFF2-40B4-BE49-F238E27FC236}">
                <a16:creationId xmlns:a16="http://schemas.microsoft.com/office/drawing/2014/main" id="{C4F58B49-464C-E3E7-2546-F4F4C00747F7}"/>
              </a:ext>
            </a:extLst>
          </p:cNvPr>
          <p:cNvSpPr>
            <a:spLocks noGrp="1"/>
          </p:cNvSpPr>
          <p:nvPr>
            <p:ph idx="1"/>
          </p:nvPr>
        </p:nvSpPr>
        <p:spPr>
          <a:xfrm>
            <a:off x="838200" y="1825625"/>
            <a:ext cx="5781261" cy="4827396"/>
          </a:xfrm>
        </p:spPr>
        <p:txBody>
          <a:bodyPr/>
          <a:lstStyle/>
          <a:p>
            <a:r>
              <a:rPr lang="en-DE" dirty="0"/>
              <a:t>Usually preserved as ancient text</a:t>
            </a:r>
          </a:p>
          <a:p>
            <a:r>
              <a:rPr lang="en-DE" dirty="0"/>
              <a:t>Provide an alternative way to date phylogeny</a:t>
            </a:r>
          </a:p>
          <a:p>
            <a:r>
              <a:rPr lang="en-DE" dirty="0"/>
              <a:t>Ancient languages are often included as part of the data matix, often with missing data</a:t>
            </a:r>
          </a:p>
        </p:txBody>
      </p:sp>
      <p:pic>
        <p:nvPicPr>
          <p:cNvPr id="1026" name="Picture 2">
            <a:extLst>
              <a:ext uri="{FF2B5EF4-FFF2-40B4-BE49-F238E27FC236}">
                <a16:creationId xmlns:a16="http://schemas.microsoft.com/office/drawing/2014/main" id="{63B68644-EBFF-3962-05FE-F893985D6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3912" y="2646919"/>
            <a:ext cx="4897854" cy="36367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39ACF8-6CD3-6D64-F7CF-7944D94BE052}"/>
              </a:ext>
            </a:extLst>
          </p:cNvPr>
          <p:cNvSpPr txBox="1"/>
          <p:nvPr/>
        </p:nvSpPr>
        <p:spPr>
          <a:xfrm>
            <a:off x="9314422" y="6283689"/>
            <a:ext cx="1342803" cy="369332"/>
          </a:xfrm>
          <a:prstGeom prst="rect">
            <a:avLst/>
          </a:prstGeom>
          <a:noFill/>
        </p:spPr>
        <p:txBody>
          <a:bodyPr wrap="none" rtlCol="0">
            <a:spAutoFit/>
          </a:bodyPr>
          <a:lstStyle/>
          <a:p>
            <a:r>
              <a:rPr lang="en-DE" dirty="0"/>
              <a:t>Tocharian B</a:t>
            </a:r>
          </a:p>
        </p:txBody>
      </p:sp>
    </p:spTree>
    <p:extLst>
      <p:ext uri="{BB962C8B-B14F-4D97-AF65-F5344CB8AC3E}">
        <p14:creationId xmlns:p14="http://schemas.microsoft.com/office/powerpoint/2010/main" val="3323495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DFE6-AA20-F6C4-F04D-9D6AF3A2DBBC}"/>
              </a:ext>
            </a:extLst>
          </p:cNvPr>
          <p:cNvSpPr>
            <a:spLocks noGrp="1"/>
          </p:cNvSpPr>
          <p:nvPr>
            <p:ph type="title"/>
          </p:nvPr>
        </p:nvSpPr>
        <p:spPr/>
        <p:txBody>
          <a:bodyPr/>
          <a:lstStyle/>
          <a:p>
            <a:r>
              <a:rPr lang="en-DE" dirty="0"/>
              <a:t>Bilabial trills conclusions</a:t>
            </a:r>
          </a:p>
        </p:txBody>
      </p:sp>
      <p:sp>
        <p:nvSpPr>
          <p:cNvPr id="3" name="Content Placeholder 2">
            <a:extLst>
              <a:ext uri="{FF2B5EF4-FFF2-40B4-BE49-F238E27FC236}">
                <a16:creationId xmlns:a16="http://schemas.microsoft.com/office/drawing/2014/main" id="{4A8E7570-1D39-4B1B-0EA8-70D6B41980E9}"/>
              </a:ext>
            </a:extLst>
          </p:cNvPr>
          <p:cNvSpPr>
            <a:spLocks noGrp="1"/>
          </p:cNvSpPr>
          <p:nvPr>
            <p:ph idx="1"/>
          </p:nvPr>
        </p:nvSpPr>
        <p:spPr/>
        <p:txBody>
          <a:bodyPr/>
          <a:lstStyle/>
          <a:p>
            <a:r>
              <a:rPr lang="en-DE" dirty="0"/>
              <a:t>Bilabial trills are frequently gained and lost in Malekula, despite being rare worldwide</a:t>
            </a:r>
          </a:p>
          <a:p>
            <a:r>
              <a:rPr lang="en-DE" dirty="0"/>
              <a:t>They spread through the lexicon gradually</a:t>
            </a:r>
          </a:p>
          <a:p>
            <a:r>
              <a:rPr lang="en-DE" dirty="0"/>
              <a:t>The dynamic evolution of the trills may be due to identity attachment</a:t>
            </a:r>
          </a:p>
        </p:txBody>
      </p:sp>
    </p:spTree>
    <p:extLst>
      <p:ext uri="{BB962C8B-B14F-4D97-AF65-F5344CB8AC3E}">
        <p14:creationId xmlns:p14="http://schemas.microsoft.com/office/powerpoint/2010/main" val="944389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0"/>
          <p:cNvSpPr txBox="1">
            <a:spLocks noGrp="1"/>
          </p:cNvSpPr>
          <p:nvPr>
            <p:ph type="title"/>
          </p:nvPr>
        </p:nvSpPr>
        <p:spPr>
          <a:xfrm>
            <a:off x="2438401" y="503238"/>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a:t>Phylogenetic correlation</a:t>
            </a:r>
            <a:endParaRPr/>
          </a:p>
        </p:txBody>
      </p:sp>
      <p:pic>
        <p:nvPicPr>
          <p:cNvPr id="738" name="Google Shape;738;p60" descr="Phylogenetic comparative methods - Wikipedia"/>
          <p:cNvPicPr preferRelativeResize="0"/>
          <p:nvPr/>
        </p:nvPicPr>
        <p:blipFill rotWithShape="1">
          <a:blip r:embed="rId3">
            <a:alphaModFix/>
          </a:blip>
          <a:srcRect/>
          <a:stretch/>
        </p:blipFill>
        <p:spPr>
          <a:xfrm>
            <a:off x="1896819" y="1960075"/>
            <a:ext cx="4279738" cy="3209803"/>
          </a:xfrm>
          <a:prstGeom prst="rect">
            <a:avLst/>
          </a:prstGeom>
          <a:noFill/>
          <a:ln>
            <a:noFill/>
          </a:ln>
        </p:spPr>
      </p:pic>
      <p:pic>
        <p:nvPicPr>
          <p:cNvPr id="739" name="Google Shape;739;p60" descr="Phylogenetic Generalized Least Squares (PGLS)"/>
          <p:cNvPicPr preferRelativeResize="0"/>
          <p:nvPr/>
        </p:nvPicPr>
        <p:blipFill rotWithShape="1">
          <a:blip r:embed="rId4">
            <a:alphaModFix/>
          </a:blip>
          <a:srcRect/>
          <a:stretch/>
        </p:blipFill>
        <p:spPr>
          <a:xfrm>
            <a:off x="6304382" y="2082801"/>
            <a:ext cx="4121407" cy="30870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B8BA-E7F6-BDE0-214F-F02E33BD1B9D}"/>
              </a:ext>
            </a:extLst>
          </p:cNvPr>
          <p:cNvSpPr>
            <a:spLocks noGrp="1"/>
          </p:cNvSpPr>
          <p:nvPr>
            <p:ph type="title"/>
          </p:nvPr>
        </p:nvSpPr>
        <p:spPr>
          <a:xfrm>
            <a:off x="838200" y="0"/>
            <a:ext cx="10515600" cy="1325563"/>
          </a:xfrm>
        </p:spPr>
        <p:txBody>
          <a:bodyPr/>
          <a:lstStyle/>
          <a:p>
            <a:r>
              <a:rPr lang="en-DE" dirty="0"/>
              <a:t>Phylogenetic correlation: discrete traits</a:t>
            </a:r>
          </a:p>
        </p:txBody>
      </p:sp>
      <p:pic>
        <p:nvPicPr>
          <p:cNvPr id="5" name="Picture 4">
            <a:extLst>
              <a:ext uri="{FF2B5EF4-FFF2-40B4-BE49-F238E27FC236}">
                <a16:creationId xmlns:a16="http://schemas.microsoft.com/office/drawing/2014/main" id="{C9B7DF7D-3948-934D-443B-4B22B2CC4DB2}"/>
              </a:ext>
            </a:extLst>
          </p:cNvPr>
          <p:cNvPicPr>
            <a:picLocks noChangeAspect="1"/>
          </p:cNvPicPr>
          <p:nvPr/>
        </p:nvPicPr>
        <p:blipFill>
          <a:blip r:embed="rId2"/>
          <a:stretch>
            <a:fillRect/>
          </a:stretch>
        </p:blipFill>
        <p:spPr>
          <a:xfrm>
            <a:off x="387350" y="1581150"/>
            <a:ext cx="2501900" cy="3695700"/>
          </a:xfrm>
          <a:prstGeom prst="rect">
            <a:avLst/>
          </a:prstGeom>
        </p:spPr>
      </p:pic>
      <p:pic>
        <p:nvPicPr>
          <p:cNvPr id="7" name="Picture 6">
            <a:extLst>
              <a:ext uri="{FF2B5EF4-FFF2-40B4-BE49-F238E27FC236}">
                <a16:creationId xmlns:a16="http://schemas.microsoft.com/office/drawing/2014/main" id="{8D3BC523-AAE1-8A58-CF03-F7E310084A0E}"/>
              </a:ext>
            </a:extLst>
          </p:cNvPr>
          <p:cNvPicPr>
            <a:picLocks noChangeAspect="1"/>
          </p:cNvPicPr>
          <p:nvPr/>
        </p:nvPicPr>
        <p:blipFill>
          <a:blip r:embed="rId2"/>
          <a:stretch>
            <a:fillRect/>
          </a:stretch>
        </p:blipFill>
        <p:spPr>
          <a:xfrm flipH="1">
            <a:off x="2889250" y="1579650"/>
            <a:ext cx="2502915" cy="3697200"/>
          </a:xfrm>
          <a:prstGeom prst="rect">
            <a:avLst/>
          </a:prstGeom>
        </p:spPr>
      </p:pic>
      <p:pic>
        <p:nvPicPr>
          <p:cNvPr id="9" name="Picture 8">
            <a:extLst>
              <a:ext uri="{FF2B5EF4-FFF2-40B4-BE49-F238E27FC236}">
                <a16:creationId xmlns:a16="http://schemas.microsoft.com/office/drawing/2014/main" id="{C45272BA-F3A6-9D94-0766-0D3C2E96B140}"/>
              </a:ext>
            </a:extLst>
          </p:cNvPr>
          <p:cNvPicPr>
            <a:picLocks noChangeAspect="1"/>
          </p:cNvPicPr>
          <p:nvPr/>
        </p:nvPicPr>
        <p:blipFill>
          <a:blip r:embed="rId3"/>
          <a:stretch>
            <a:fillRect/>
          </a:stretch>
        </p:blipFill>
        <p:spPr>
          <a:xfrm>
            <a:off x="6096000" y="1635919"/>
            <a:ext cx="2501900" cy="3695700"/>
          </a:xfrm>
          <a:prstGeom prst="rect">
            <a:avLst/>
          </a:prstGeom>
        </p:spPr>
      </p:pic>
      <p:pic>
        <p:nvPicPr>
          <p:cNvPr id="10" name="Picture 9">
            <a:extLst>
              <a:ext uri="{FF2B5EF4-FFF2-40B4-BE49-F238E27FC236}">
                <a16:creationId xmlns:a16="http://schemas.microsoft.com/office/drawing/2014/main" id="{A421029E-49B1-D6D7-2266-0E88268BB3F6}"/>
              </a:ext>
            </a:extLst>
          </p:cNvPr>
          <p:cNvPicPr>
            <a:picLocks noChangeAspect="1"/>
          </p:cNvPicPr>
          <p:nvPr/>
        </p:nvPicPr>
        <p:blipFill>
          <a:blip r:embed="rId3"/>
          <a:stretch>
            <a:fillRect/>
          </a:stretch>
        </p:blipFill>
        <p:spPr>
          <a:xfrm flipH="1">
            <a:off x="8597899" y="1635919"/>
            <a:ext cx="2501900" cy="3695700"/>
          </a:xfrm>
          <a:prstGeom prst="rect">
            <a:avLst/>
          </a:prstGeom>
        </p:spPr>
      </p:pic>
      <p:sp>
        <p:nvSpPr>
          <p:cNvPr id="12" name="TextBox 11">
            <a:extLst>
              <a:ext uri="{FF2B5EF4-FFF2-40B4-BE49-F238E27FC236}">
                <a16:creationId xmlns:a16="http://schemas.microsoft.com/office/drawing/2014/main" id="{2E9B7CFE-028B-FD32-D20A-A798B38D55F8}"/>
              </a:ext>
            </a:extLst>
          </p:cNvPr>
          <p:cNvSpPr txBox="1"/>
          <p:nvPr/>
        </p:nvSpPr>
        <p:spPr>
          <a:xfrm>
            <a:off x="1407253" y="1210318"/>
            <a:ext cx="778162" cy="369332"/>
          </a:xfrm>
          <a:prstGeom prst="rect">
            <a:avLst/>
          </a:prstGeom>
          <a:noFill/>
        </p:spPr>
        <p:txBody>
          <a:bodyPr wrap="none" rtlCol="0">
            <a:spAutoFit/>
          </a:bodyPr>
          <a:lstStyle/>
          <a:p>
            <a:r>
              <a:rPr lang="en-DE" dirty="0"/>
              <a:t>Trait 1</a:t>
            </a:r>
          </a:p>
        </p:txBody>
      </p:sp>
      <p:sp>
        <p:nvSpPr>
          <p:cNvPr id="13" name="TextBox 12">
            <a:extLst>
              <a:ext uri="{FF2B5EF4-FFF2-40B4-BE49-F238E27FC236}">
                <a16:creationId xmlns:a16="http://schemas.microsoft.com/office/drawing/2014/main" id="{70D74DEC-BB44-F568-FD66-9031B71FA576}"/>
              </a:ext>
            </a:extLst>
          </p:cNvPr>
          <p:cNvSpPr txBox="1"/>
          <p:nvPr/>
        </p:nvSpPr>
        <p:spPr>
          <a:xfrm>
            <a:off x="3404835" y="1210318"/>
            <a:ext cx="778162" cy="369332"/>
          </a:xfrm>
          <a:prstGeom prst="rect">
            <a:avLst/>
          </a:prstGeom>
          <a:noFill/>
        </p:spPr>
        <p:txBody>
          <a:bodyPr wrap="none" rtlCol="0">
            <a:spAutoFit/>
          </a:bodyPr>
          <a:lstStyle/>
          <a:p>
            <a:r>
              <a:rPr lang="en-DE" dirty="0"/>
              <a:t>Trait 2</a:t>
            </a:r>
          </a:p>
        </p:txBody>
      </p:sp>
      <p:sp>
        <p:nvSpPr>
          <p:cNvPr id="14" name="TextBox 13">
            <a:extLst>
              <a:ext uri="{FF2B5EF4-FFF2-40B4-BE49-F238E27FC236}">
                <a16:creationId xmlns:a16="http://schemas.microsoft.com/office/drawing/2014/main" id="{700B4BA4-8811-BB87-42CE-4D9D591FF024}"/>
              </a:ext>
            </a:extLst>
          </p:cNvPr>
          <p:cNvSpPr txBox="1"/>
          <p:nvPr/>
        </p:nvSpPr>
        <p:spPr>
          <a:xfrm>
            <a:off x="7160353" y="1217494"/>
            <a:ext cx="778162" cy="369332"/>
          </a:xfrm>
          <a:prstGeom prst="rect">
            <a:avLst/>
          </a:prstGeom>
          <a:noFill/>
        </p:spPr>
        <p:txBody>
          <a:bodyPr wrap="none" rtlCol="0">
            <a:spAutoFit/>
          </a:bodyPr>
          <a:lstStyle/>
          <a:p>
            <a:r>
              <a:rPr lang="en-DE" dirty="0"/>
              <a:t>Trait 1</a:t>
            </a:r>
          </a:p>
        </p:txBody>
      </p:sp>
      <p:sp>
        <p:nvSpPr>
          <p:cNvPr id="15" name="TextBox 14">
            <a:extLst>
              <a:ext uri="{FF2B5EF4-FFF2-40B4-BE49-F238E27FC236}">
                <a16:creationId xmlns:a16="http://schemas.microsoft.com/office/drawing/2014/main" id="{A0486DA0-28A8-8566-DF6E-7E5367585A6F}"/>
              </a:ext>
            </a:extLst>
          </p:cNvPr>
          <p:cNvSpPr txBox="1"/>
          <p:nvPr/>
        </p:nvSpPr>
        <p:spPr>
          <a:xfrm>
            <a:off x="9157935" y="1217494"/>
            <a:ext cx="778162" cy="369332"/>
          </a:xfrm>
          <a:prstGeom prst="rect">
            <a:avLst/>
          </a:prstGeom>
          <a:noFill/>
        </p:spPr>
        <p:txBody>
          <a:bodyPr wrap="none" rtlCol="0">
            <a:spAutoFit/>
          </a:bodyPr>
          <a:lstStyle/>
          <a:p>
            <a:r>
              <a:rPr lang="en-DE" dirty="0"/>
              <a:t>Trait 2</a:t>
            </a:r>
          </a:p>
        </p:txBody>
      </p:sp>
      <p:sp>
        <p:nvSpPr>
          <p:cNvPr id="16" name="TextBox 15">
            <a:extLst>
              <a:ext uri="{FF2B5EF4-FFF2-40B4-BE49-F238E27FC236}">
                <a16:creationId xmlns:a16="http://schemas.microsoft.com/office/drawing/2014/main" id="{08719091-C96B-9FF4-4AC7-BC084FA9F049}"/>
              </a:ext>
            </a:extLst>
          </p:cNvPr>
          <p:cNvSpPr txBox="1"/>
          <p:nvPr/>
        </p:nvSpPr>
        <p:spPr>
          <a:xfrm>
            <a:off x="1809014" y="5530937"/>
            <a:ext cx="2373983" cy="646331"/>
          </a:xfrm>
          <a:prstGeom prst="rect">
            <a:avLst/>
          </a:prstGeom>
          <a:noFill/>
        </p:spPr>
        <p:txBody>
          <a:bodyPr wrap="none" rtlCol="0">
            <a:spAutoFit/>
          </a:bodyPr>
          <a:lstStyle/>
          <a:p>
            <a:r>
              <a:rPr lang="en-DE" dirty="0"/>
              <a:t>1 correlated transition</a:t>
            </a:r>
          </a:p>
          <a:p>
            <a:r>
              <a:rPr lang="en-DE" dirty="0"/>
              <a:t>Weak evidence</a:t>
            </a:r>
          </a:p>
        </p:txBody>
      </p:sp>
      <p:sp>
        <p:nvSpPr>
          <p:cNvPr id="17" name="TextBox 16">
            <a:extLst>
              <a:ext uri="{FF2B5EF4-FFF2-40B4-BE49-F238E27FC236}">
                <a16:creationId xmlns:a16="http://schemas.microsoft.com/office/drawing/2014/main" id="{24D769B4-221F-F6FD-9298-1804EE3B1577}"/>
              </a:ext>
            </a:extLst>
          </p:cNvPr>
          <p:cNvSpPr txBox="1"/>
          <p:nvPr/>
        </p:nvSpPr>
        <p:spPr>
          <a:xfrm>
            <a:off x="7410907" y="5530936"/>
            <a:ext cx="2486193" cy="646331"/>
          </a:xfrm>
          <a:prstGeom prst="rect">
            <a:avLst/>
          </a:prstGeom>
          <a:noFill/>
        </p:spPr>
        <p:txBody>
          <a:bodyPr wrap="none" rtlCol="0">
            <a:spAutoFit/>
          </a:bodyPr>
          <a:lstStyle/>
          <a:p>
            <a:r>
              <a:rPr lang="en-DE" dirty="0"/>
              <a:t>3 correlated transitions</a:t>
            </a:r>
          </a:p>
          <a:p>
            <a:r>
              <a:rPr lang="en-DE" dirty="0"/>
              <a:t>Strong evidence</a:t>
            </a:r>
          </a:p>
        </p:txBody>
      </p:sp>
    </p:spTree>
    <p:extLst>
      <p:ext uri="{BB962C8B-B14F-4D97-AF65-F5344CB8AC3E}">
        <p14:creationId xmlns:p14="http://schemas.microsoft.com/office/powerpoint/2010/main" val="1715513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59"/>
          <p:cNvSpPr txBox="1">
            <a:spLocks noGrp="1"/>
          </p:cNvSpPr>
          <p:nvPr>
            <p:ph type="title"/>
          </p:nvPr>
        </p:nvSpPr>
        <p:spPr>
          <a:xfrm>
            <a:off x="986589" y="503238"/>
            <a:ext cx="10323095"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dirty="0"/>
              <a:t>Phylogenetic correlation, continuous traits</a:t>
            </a:r>
            <a:endParaRPr dirty="0"/>
          </a:p>
        </p:txBody>
      </p:sp>
      <p:pic>
        <p:nvPicPr>
          <p:cNvPr id="732" name="Google Shape;732;p59"/>
          <p:cNvPicPr preferRelativeResize="0"/>
          <p:nvPr/>
        </p:nvPicPr>
        <p:blipFill rotWithShape="1">
          <a:blip r:embed="rId3">
            <a:alphaModFix/>
          </a:blip>
          <a:srcRect/>
          <a:stretch/>
        </p:blipFill>
        <p:spPr>
          <a:xfrm>
            <a:off x="3326860" y="1816825"/>
            <a:ext cx="4962332" cy="471610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1"/>
          <p:cNvSpPr txBox="1">
            <a:spLocks noGrp="1"/>
          </p:cNvSpPr>
          <p:nvPr>
            <p:ph type="title"/>
          </p:nvPr>
        </p:nvSpPr>
        <p:spPr>
          <a:xfrm>
            <a:off x="2438401" y="503238"/>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endParaRPr/>
          </a:p>
        </p:txBody>
      </p:sp>
      <p:pic>
        <p:nvPicPr>
          <p:cNvPr id="745" name="Google Shape;745;p61"/>
          <p:cNvPicPr preferRelativeResize="0"/>
          <p:nvPr/>
        </p:nvPicPr>
        <p:blipFill rotWithShape="1">
          <a:blip r:embed="rId3">
            <a:alphaModFix/>
          </a:blip>
          <a:srcRect/>
          <a:stretch/>
        </p:blipFill>
        <p:spPr>
          <a:xfrm>
            <a:off x="2787650" y="412750"/>
            <a:ext cx="6616700" cy="6032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50;p62">
            <a:extLst>
              <a:ext uri="{FF2B5EF4-FFF2-40B4-BE49-F238E27FC236}">
                <a16:creationId xmlns:a16="http://schemas.microsoft.com/office/drawing/2014/main" id="{D42605E0-1477-68EE-A1D6-1B6E96F20B63}"/>
              </a:ext>
            </a:extLst>
          </p:cNvPr>
          <p:cNvSpPr txBox="1">
            <a:spLocks/>
          </p:cNvSpPr>
          <p:nvPr/>
        </p:nvSpPr>
        <p:spPr>
          <a:xfrm>
            <a:off x="2439193" y="619654"/>
            <a:ext cx="7313613" cy="868362"/>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4600"/>
              <a:buFont typeface="Sorts Mill Goudy"/>
              <a:buNone/>
            </a:pPr>
            <a:r>
              <a:rPr lang="en-US" dirty="0"/>
              <a:t>Independent contrasts</a:t>
            </a:r>
          </a:p>
        </p:txBody>
      </p:sp>
      <p:pic>
        <p:nvPicPr>
          <p:cNvPr id="5" name="Google Shape;751;p62" descr="The phylogeny (left) and phylogenetic independent contrasts (right) of... |  Download Scientific Diagram">
            <a:extLst>
              <a:ext uri="{FF2B5EF4-FFF2-40B4-BE49-F238E27FC236}">
                <a16:creationId xmlns:a16="http://schemas.microsoft.com/office/drawing/2014/main" id="{2DDC529D-A551-277A-A25E-A50B17868619}"/>
              </a:ext>
            </a:extLst>
          </p:cNvPr>
          <p:cNvPicPr preferRelativeResize="0"/>
          <p:nvPr/>
        </p:nvPicPr>
        <p:blipFill rotWithShape="1">
          <a:blip r:embed="rId2">
            <a:alphaModFix/>
          </a:blip>
          <a:srcRect/>
          <a:stretch/>
        </p:blipFill>
        <p:spPr>
          <a:xfrm>
            <a:off x="808055" y="1680276"/>
            <a:ext cx="9952474" cy="4558069"/>
          </a:xfrm>
          <a:prstGeom prst="rect">
            <a:avLst/>
          </a:prstGeom>
          <a:noFill/>
          <a:ln>
            <a:noFill/>
          </a:ln>
        </p:spPr>
      </p:pic>
    </p:spTree>
    <p:extLst>
      <p:ext uri="{BB962C8B-B14F-4D97-AF65-F5344CB8AC3E}">
        <p14:creationId xmlns:p14="http://schemas.microsoft.com/office/powerpoint/2010/main" val="2879074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78A5-5EF4-CD9B-10D7-92445789BA18}"/>
              </a:ext>
            </a:extLst>
          </p:cNvPr>
          <p:cNvSpPr>
            <a:spLocks noGrp="1"/>
          </p:cNvSpPr>
          <p:nvPr>
            <p:ph type="title"/>
          </p:nvPr>
        </p:nvSpPr>
        <p:spPr/>
        <p:txBody>
          <a:bodyPr/>
          <a:lstStyle/>
          <a:p>
            <a:r>
              <a:rPr lang="en-DE" dirty="0"/>
              <a:t>Phylogenetic models of trait dependence</a:t>
            </a:r>
          </a:p>
        </p:txBody>
      </p:sp>
      <p:sp>
        <p:nvSpPr>
          <p:cNvPr id="4" name="Oval 3">
            <a:extLst>
              <a:ext uri="{FF2B5EF4-FFF2-40B4-BE49-F238E27FC236}">
                <a16:creationId xmlns:a16="http://schemas.microsoft.com/office/drawing/2014/main" id="{B1CFB8C0-3E4F-EE58-E3E4-9A5DA642A6BA}"/>
              </a:ext>
            </a:extLst>
          </p:cNvPr>
          <p:cNvSpPr/>
          <p:nvPr/>
        </p:nvSpPr>
        <p:spPr>
          <a:xfrm>
            <a:off x="586596" y="3753414"/>
            <a:ext cx="354954" cy="354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12" name="Straight Arrow Connector 11">
            <a:extLst>
              <a:ext uri="{FF2B5EF4-FFF2-40B4-BE49-F238E27FC236}">
                <a16:creationId xmlns:a16="http://schemas.microsoft.com/office/drawing/2014/main" id="{D6C60671-E4CD-F07C-F684-01E3CE9CC272}"/>
              </a:ext>
            </a:extLst>
          </p:cNvPr>
          <p:cNvCxnSpPr/>
          <p:nvPr/>
        </p:nvCxnSpPr>
        <p:spPr>
          <a:xfrm>
            <a:off x="1466490" y="3809322"/>
            <a:ext cx="73324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F1FD382-5B1D-2688-63B9-2CFD2B97B410}"/>
              </a:ext>
            </a:extLst>
          </p:cNvPr>
          <p:cNvCxnSpPr/>
          <p:nvPr/>
        </p:nvCxnSpPr>
        <p:spPr>
          <a:xfrm>
            <a:off x="1466490" y="5361208"/>
            <a:ext cx="73324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2AE063-7F86-5C0C-FB48-325181CF7150}"/>
              </a:ext>
            </a:extLst>
          </p:cNvPr>
          <p:cNvCxnSpPr>
            <a:cxnSpLocks/>
          </p:cNvCxnSpPr>
          <p:nvPr/>
        </p:nvCxnSpPr>
        <p:spPr>
          <a:xfrm flipH="1">
            <a:off x="1466490" y="5622160"/>
            <a:ext cx="6749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B88EB71-D4BE-F984-B1C3-D5B7D572861D}"/>
              </a:ext>
            </a:extLst>
          </p:cNvPr>
          <p:cNvCxnSpPr>
            <a:cxnSpLocks/>
          </p:cNvCxnSpPr>
          <p:nvPr/>
        </p:nvCxnSpPr>
        <p:spPr>
          <a:xfrm flipH="1">
            <a:off x="1495644" y="4017723"/>
            <a:ext cx="6749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2BABA30-8FF7-3400-0483-4EA4A3B3EC83}"/>
              </a:ext>
            </a:extLst>
          </p:cNvPr>
          <p:cNvCxnSpPr>
            <a:cxnSpLocks/>
          </p:cNvCxnSpPr>
          <p:nvPr/>
        </p:nvCxnSpPr>
        <p:spPr>
          <a:xfrm>
            <a:off x="941556" y="4300973"/>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2344BD2-5A37-610A-3696-B3134B81B1C9}"/>
              </a:ext>
            </a:extLst>
          </p:cNvPr>
          <p:cNvCxnSpPr>
            <a:cxnSpLocks/>
          </p:cNvCxnSpPr>
          <p:nvPr/>
        </p:nvCxnSpPr>
        <p:spPr>
          <a:xfrm flipV="1">
            <a:off x="1189443" y="4300973"/>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43B1454-A104-464C-75D0-87FDA39CBC94}"/>
              </a:ext>
            </a:extLst>
          </p:cNvPr>
          <p:cNvCxnSpPr>
            <a:cxnSpLocks/>
          </p:cNvCxnSpPr>
          <p:nvPr/>
        </p:nvCxnSpPr>
        <p:spPr>
          <a:xfrm>
            <a:off x="2533290" y="4300973"/>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381FFE3-BD43-0F95-488D-3FDCD7F9AD3E}"/>
              </a:ext>
            </a:extLst>
          </p:cNvPr>
          <p:cNvCxnSpPr>
            <a:cxnSpLocks/>
          </p:cNvCxnSpPr>
          <p:nvPr/>
        </p:nvCxnSpPr>
        <p:spPr>
          <a:xfrm flipV="1">
            <a:off x="2721712" y="4300973"/>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56F89B60-1ADC-8497-AEA5-2426BB4DFD87}"/>
              </a:ext>
            </a:extLst>
          </p:cNvPr>
          <p:cNvSpPr/>
          <p:nvPr/>
        </p:nvSpPr>
        <p:spPr>
          <a:xfrm>
            <a:off x="2234259" y="3744457"/>
            <a:ext cx="354954" cy="354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5" name="Oval 24">
            <a:extLst>
              <a:ext uri="{FF2B5EF4-FFF2-40B4-BE49-F238E27FC236}">
                <a16:creationId xmlns:a16="http://schemas.microsoft.com/office/drawing/2014/main" id="{500A74C0-1EF6-FC60-DA92-30EB5FCE97EE}"/>
              </a:ext>
            </a:extLst>
          </p:cNvPr>
          <p:cNvSpPr/>
          <p:nvPr/>
        </p:nvSpPr>
        <p:spPr>
          <a:xfrm>
            <a:off x="2226886" y="5282943"/>
            <a:ext cx="354954" cy="3549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26" name="Oval 25">
            <a:extLst>
              <a:ext uri="{FF2B5EF4-FFF2-40B4-BE49-F238E27FC236}">
                <a16:creationId xmlns:a16="http://schemas.microsoft.com/office/drawing/2014/main" id="{A0A46ECF-9E18-14EC-6B88-4309916BA008}"/>
              </a:ext>
            </a:extLst>
          </p:cNvPr>
          <p:cNvSpPr/>
          <p:nvPr/>
        </p:nvSpPr>
        <p:spPr>
          <a:xfrm>
            <a:off x="586596" y="5359043"/>
            <a:ext cx="354954" cy="3549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27" name="Rectangle 26">
            <a:extLst>
              <a:ext uri="{FF2B5EF4-FFF2-40B4-BE49-F238E27FC236}">
                <a16:creationId xmlns:a16="http://schemas.microsoft.com/office/drawing/2014/main" id="{E7B9C3FD-174A-FF29-8FC5-13960C84CFAB}"/>
              </a:ext>
            </a:extLst>
          </p:cNvPr>
          <p:cNvSpPr/>
          <p:nvPr/>
        </p:nvSpPr>
        <p:spPr>
          <a:xfrm>
            <a:off x="1011966" y="3766278"/>
            <a:ext cx="354954" cy="3549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Rectangle 28">
            <a:extLst>
              <a:ext uri="{FF2B5EF4-FFF2-40B4-BE49-F238E27FC236}">
                <a16:creationId xmlns:a16="http://schemas.microsoft.com/office/drawing/2014/main" id="{B186D21F-AACC-7C86-224E-7BA853B4F7B6}"/>
              </a:ext>
            </a:extLst>
          </p:cNvPr>
          <p:cNvSpPr/>
          <p:nvPr/>
        </p:nvSpPr>
        <p:spPr>
          <a:xfrm>
            <a:off x="1004125" y="5338846"/>
            <a:ext cx="354954" cy="3549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Rectangle 29">
            <a:extLst>
              <a:ext uri="{FF2B5EF4-FFF2-40B4-BE49-F238E27FC236}">
                <a16:creationId xmlns:a16="http://schemas.microsoft.com/office/drawing/2014/main" id="{DBF0C748-DFF6-6E6F-57BC-43B5DF1A8A97}"/>
              </a:ext>
            </a:extLst>
          </p:cNvPr>
          <p:cNvSpPr/>
          <p:nvPr/>
        </p:nvSpPr>
        <p:spPr>
          <a:xfrm>
            <a:off x="2653773" y="3735526"/>
            <a:ext cx="354954" cy="3549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sp>
        <p:nvSpPr>
          <p:cNvPr id="31" name="Rectangle 30">
            <a:extLst>
              <a:ext uri="{FF2B5EF4-FFF2-40B4-BE49-F238E27FC236}">
                <a16:creationId xmlns:a16="http://schemas.microsoft.com/office/drawing/2014/main" id="{FC5FC8C3-C3AD-033A-D74D-7A59895812ED}"/>
              </a:ext>
            </a:extLst>
          </p:cNvPr>
          <p:cNvSpPr/>
          <p:nvPr/>
        </p:nvSpPr>
        <p:spPr>
          <a:xfrm>
            <a:off x="2667299" y="5282943"/>
            <a:ext cx="354954" cy="3549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4A721924-B82A-BB50-E94E-326681444474}"/>
              </a:ext>
            </a:extLst>
          </p:cNvPr>
          <p:cNvSpPr/>
          <p:nvPr/>
        </p:nvSpPr>
        <p:spPr>
          <a:xfrm>
            <a:off x="4112693" y="2603742"/>
            <a:ext cx="354954" cy="354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7" name="Oval 36">
            <a:extLst>
              <a:ext uri="{FF2B5EF4-FFF2-40B4-BE49-F238E27FC236}">
                <a16:creationId xmlns:a16="http://schemas.microsoft.com/office/drawing/2014/main" id="{378570F9-0625-3A5D-F373-680A70CBD0D8}"/>
              </a:ext>
            </a:extLst>
          </p:cNvPr>
          <p:cNvSpPr/>
          <p:nvPr/>
        </p:nvSpPr>
        <p:spPr>
          <a:xfrm>
            <a:off x="5904171" y="2603742"/>
            <a:ext cx="354954" cy="3549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38" name="Rectangle 37">
            <a:extLst>
              <a:ext uri="{FF2B5EF4-FFF2-40B4-BE49-F238E27FC236}">
                <a16:creationId xmlns:a16="http://schemas.microsoft.com/office/drawing/2014/main" id="{785CB488-ADD6-893F-F399-057B85D631CA}"/>
              </a:ext>
            </a:extLst>
          </p:cNvPr>
          <p:cNvSpPr/>
          <p:nvPr/>
        </p:nvSpPr>
        <p:spPr>
          <a:xfrm>
            <a:off x="4112693" y="3592461"/>
            <a:ext cx="354954" cy="3549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C1673C0F-97E5-28AF-38D7-E524F244D9F2}"/>
              </a:ext>
            </a:extLst>
          </p:cNvPr>
          <p:cNvSpPr/>
          <p:nvPr/>
        </p:nvSpPr>
        <p:spPr>
          <a:xfrm>
            <a:off x="5904171" y="3592461"/>
            <a:ext cx="354954" cy="3549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cxnSp>
        <p:nvCxnSpPr>
          <p:cNvPr id="40" name="Straight Arrow Connector 39">
            <a:extLst>
              <a:ext uri="{FF2B5EF4-FFF2-40B4-BE49-F238E27FC236}">
                <a16:creationId xmlns:a16="http://schemas.microsoft.com/office/drawing/2014/main" id="{11F34027-6DA0-9886-3A18-1F1C921D6651}"/>
              </a:ext>
            </a:extLst>
          </p:cNvPr>
          <p:cNvCxnSpPr/>
          <p:nvPr/>
        </p:nvCxnSpPr>
        <p:spPr>
          <a:xfrm>
            <a:off x="4843297" y="2603742"/>
            <a:ext cx="73324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C803CCD-0C53-5714-3307-9D1B4FB3F42A}"/>
              </a:ext>
            </a:extLst>
          </p:cNvPr>
          <p:cNvCxnSpPr>
            <a:cxnSpLocks/>
          </p:cNvCxnSpPr>
          <p:nvPr/>
        </p:nvCxnSpPr>
        <p:spPr>
          <a:xfrm flipH="1">
            <a:off x="4843297" y="2781219"/>
            <a:ext cx="6749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8AC957F-2794-E58A-5310-03FA9219E8DC}"/>
              </a:ext>
            </a:extLst>
          </p:cNvPr>
          <p:cNvCxnSpPr/>
          <p:nvPr/>
        </p:nvCxnSpPr>
        <p:spPr>
          <a:xfrm>
            <a:off x="4843296" y="3719107"/>
            <a:ext cx="73324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B02A6E5-0C03-3F40-673F-875873D69EF3}"/>
              </a:ext>
            </a:extLst>
          </p:cNvPr>
          <p:cNvCxnSpPr>
            <a:cxnSpLocks/>
          </p:cNvCxnSpPr>
          <p:nvPr/>
        </p:nvCxnSpPr>
        <p:spPr>
          <a:xfrm flipH="1">
            <a:off x="4843296" y="3896584"/>
            <a:ext cx="6749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6AAC3007-7AA2-3834-EAD5-DE5EADEAEDBE}"/>
              </a:ext>
            </a:extLst>
          </p:cNvPr>
          <p:cNvSpPr/>
          <p:nvPr/>
        </p:nvSpPr>
        <p:spPr>
          <a:xfrm>
            <a:off x="7723455" y="3685895"/>
            <a:ext cx="354954" cy="354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46" name="Straight Arrow Connector 45">
            <a:extLst>
              <a:ext uri="{FF2B5EF4-FFF2-40B4-BE49-F238E27FC236}">
                <a16:creationId xmlns:a16="http://schemas.microsoft.com/office/drawing/2014/main" id="{F3EBDECB-3E9C-F90A-B816-AE9040C3C5C3}"/>
              </a:ext>
            </a:extLst>
          </p:cNvPr>
          <p:cNvCxnSpPr/>
          <p:nvPr/>
        </p:nvCxnSpPr>
        <p:spPr>
          <a:xfrm>
            <a:off x="8603349" y="5293689"/>
            <a:ext cx="73324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C4C9F4EA-D676-C99C-573C-21973D016FB3}"/>
              </a:ext>
            </a:extLst>
          </p:cNvPr>
          <p:cNvCxnSpPr>
            <a:cxnSpLocks/>
          </p:cNvCxnSpPr>
          <p:nvPr/>
        </p:nvCxnSpPr>
        <p:spPr>
          <a:xfrm flipH="1">
            <a:off x="8603349" y="5554641"/>
            <a:ext cx="6749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DB52E43A-39AC-A961-D731-64E2749D601E}"/>
              </a:ext>
            </a:extLst>
          </p:cNvPr>
          <p:cNvCxnSpPr>
            <a:cxnSpLocks/>
          </p:cNvCxnSpPr>
          <p:nvPr/>
        </p:nvCxnSpPr>
        <p:spPr>
          <a:xfrm>
            <a:off x="8078415" y="4233454"/>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58C52AB-FAB5-1C8F-3CE9-3AA1856803F5}"/>
              </a:ext>
            </a:extLst>
          </p:cNvPr>
          <p:cNvCxnSpPr>
            <a:cxnSpLocks/>
          </p:cNvCxnSpPr>
          <p:nvPr/>
        </p:nvCxnSpPr>
        <p:spPr>
          <a:xfrm flipV="1">
            <a:off x="8326302" y="4233454"/>
            <a:ext cx="0" cy="6869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 name="Oval 52">
            <a:extLst>
              <a:ext uri="{FF2B5EF4-FFF2-40B4-BE49-F238E27FC236}">
                <a16:creationId xmlns:a16="http://schemas.microsoft.com/office/drawing/2014/main" id="{C1D78482-0472-76B3-1361-7A30F773AD07}"/>
              </a:ext>
            </a:extLst>
          </p:cNvPr>
          <p:cNvSpPr/>
          <p:nvPr/>
        </p:nvSpPr>
        <p:spPr>
          <a:xfrm>
            <a:off x="9371118" y="3676938"/>
            <a:ext cx="354954" cy="354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Oval 53">
            <a:extLst>
              <a:ext uri="{FF2B5EF4-FFF2-40B4-BE49-F238E27FC236}">
                <a16:creationId xmlns:a16="http://schemas.microsoft.com/office/drawing/2014/main" id="{B4994580-25F9-D4C9-0F1E-1D32D92DA366}"/>
              </a:ext>
            </a:extLst>
          </p:cNvPr>
          <p:cNvSpPr/>
          <p:nvPr/>
        </p:nvSpPr>
        <p:spPr>
          <a:xfrm>
            <a:off x="9363745" y="5215424"/>
            <a:ext cx="354954" cy="3549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55" name="Oval 54">
            <a:extLst>
              <a:ext uri="{FF2B5EF4-FFF2-40B4-BE49-F238E27FC236}">
                <a16:creationId xmlns:a16="http://schemas.microsoft.com/office/drawing/2014/main" id="{B4794B98-742D-9AEE-B75C-C82C71752FEC}"/>
              </a:ext>
            </a:extLst>
          </p:cNvPr>
          <p:cNvSpPr/>
          <p:nvPr/>
        </p:nvSpPr>
        <p:spPr>
          <a:xfrm>
            <a:off x="7723455" y="5291524"/>
            <a:ext cx="354954" cy="35495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56" name="Rectangle 55">
            <a:extLst>
              <a:ext uri="{FF2B5EF4-FFF2-40B4-BE49-F238E27FC236}">
                <a16:creationId xmlns:a16="http://schemas.microsoft.com/office/drawing/2014/main" id="{20AA1429-B0E5-64BB-1ABE-697EF3CC071B}"/>
              </a:ext>
            </a:extLst>
          </p:cNvPr>
          <p:cNvSpPr/>
          <p:nvPr/>
        </p:nvSpPr>
        <p:spPr>
          <a:xfrm>
            <a:off x="8148825" y="3698759"/>
            <a:ext cx="354954" cy="3549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40157088-1B79-F67D-3615-433180D4A5B7}"/>
              </a:ext>
            </a:extLst>
          </p:cNvPr>
          <p:cNvSpPr/>
          <p:nvPr/>
        </p:nvSpPr>
        <p:spPr>
          <a:xfrm>
            <a:off x="8140984" y="5271327"/>
            <a:ext cx="354954" cy="3549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Rectangle 57">
            <a:extLst>
              <a:ext uri="{FF2B5EF4-FFF2-40B4-BE49-F238E27FC236}">
                <a16:creationId xmlns:a16="http://schemas.microsoft.com/office/drawing/2014/main" id="{07CA9B4B-C12F-37EE-5D29-C604CC58596A}"/>
              </a:ext>
            </a:extLst>
          </p:cNvPr>
          <p:cNvSpPr/>
          <p:nvPr/>
        </p:nvSpPr>
        <p:spPr>
          <a:xfrm>
            <a:off x="9790632" y="3668007"/>
            <a:ext cx="354954" cy="3549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sp>
        <p:nvSpPr>
          <p:cNvPr id="59" name="Rectangle 58">
            <a:extLst>
              <a:ext uri="{FF2B5EF4-FFF2-40B4-BE49-F238E27FC236}">
                <a16:creationId xmlns:a16="http://schemas.microsoft.com/office/drawing/2014/main" id="{D7440404-01FB-6005-9F17-2EBB67D7C6C7}"/>
              </a:ext>
            </a:extLst>
          </p:cNvPr>
          <p:cNvSpPr/>
          <p:nvPr/>
        </p:nvSpPr>
        <p:spPr>
          <a:xfrm>
            <a:off x="9804158" y="5215424"/>
            <a:ext cx="354954" cy="35495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DE"/>
          </a:p>
        </p:txBody>
      </p:sp>
      <p:sp>
        <p:nvSpPr>
          <p:cNvPr id="60" name="TextBox 59">
            <a:extLst>
              <a:ext uri="{FF2B5EF4-FFF2-40B4-BE49-F238E27FC236}">
                <a16:creationId xmlns:a16="http://schemas.microsoft.com/office/drawing/2014/main" id="{0FFB3DAA-EC76-AD68-75EB-C5E7DE711759}"/>
              </a:ext>
            </a:extLst>
          </p:cNvPr>
          <p:cNvSpPr txBox="1"/>
          <p:nvPr/>
        </p:nvSpPr>
        <p:spPr>
          <a:xfrm>
            <a:off x="4112693" y="1709851"/>
            <a:ext cx="2421560" cy="646331"/>
          </a:xfrm>
          <a:prstGeom prst="rect">
            <a:avLst/>
          </a:prstGeom>
          <a:noFill/>
        </p:spPr>
        <p:txBody>
          <a:bodyPr wrap="none" rtlCol="0">
            <a:spAutoFit/>
          </a:bodyPr>
          <a:lstStyle/>
          <a:p>
            <a:r>
              <a:rPr lang="en-DE" dirty="0"/>
              <a:t>Independent evolution</a:t>
            </a:r>
          </a:p>
          <a:p>
            <a:r>
              <a:rPr lang="en-DE" dirty="0"/>
              <a:t>Separate traits</a:t>
            </a:r>
          </a:p>
        </p:txBody>
      </p:sp>
      <p:sp>
        <p:nvSpPr>
          <p:cNvPr id="61" name="TextBox 60">
            <a:extLst>
              <a:ext uri="{FF2B5EF4-FFF2-40B4-BE49-F238E27FC236}">
                <a16:creationId xmlns:a16="http://schemas.microsoft.com/office/drawing/2014/main" id="{AD5DEACD-5134-5890-C3C7-E87750061341}"/>
              </a:ext>
            </a:extLst>
          </p:cNvPr>
          <p:cNvSpPr txBox="1"/>
          <p:nvPr/>
        </p:nvSpPr>
        <p:spPr>
          <a:xfrm>
            <a:off x="838200" y="2874220"/>
            <a:ext cx="2421560" cy="646331"/>
          </a:xfrm>
          <a:prstGeom prst="rect">
            <a:avLst/>
          </a:prstGeom>
          <a:noFill/>
        </p:spPr>
        <p:txBody>
          <a:bodyPr wrap="none" rtlCol="0">
            <a:spAutoFit/>
          </a:bodyPr>
          <a:lstStyle/>
          <a:p>
            <a:r>
              <a:rPr lang="en-DE" dirty="0"/>
              <a:t>Independent evolution</a:t>
            </a:r>
          </a:p>
          <a:p>
            <a:r>
              <a:rPr lang="en-DE" dirty="0"/>
              <a:t>Combined traits</a:t>
            </a:r>
          </a:p>
        </p:txBody>
      </p:sp>
      <p:sp>
        <p:nvSpPr>
          <p:cNvPr id="62" name="TextBox 61">
            <a:extLst>
              <a:ext uri="{FF2B5EF4-FFF2-40B4-BE49-F238E27FC236}">
                <a16:creationId xmlns:a16="http://schemas.microsoft.com/office/drawing/2014/main" id="{83B40639-781E-D61E-F461-A96E64D67BFC}"/>
              </a:ext>
            </a:extLst>
          </p:cNvPr>
          <p:cNvSpPr txBox="1"/>
          <p:nvPr/>
        </p:nvSpPr>
        <p:spPr>
          <a:xfrm>
            <a:off x="7695649" y="2809536"/>
            <a:ext cx="2266070" cy="646331"/>
          </a:xfrm>
          <a:prstGeom prst="rect">
            <a:avLst/>
          </a:prstGeom>
          <a:noFill/>
        </p:spPr>
        <p:txBody>
          <a:bodyPr wrap="none" rtlCol="0">
            <a:spAutoFit/>
          </a:bodyPr>
          <a:lstStyle/>
          <a:p>
            <a:r>
              <a:rPr lang="en-DE" dirty="0"/>
              <a:t>Dependant evolution</a:t>
            </a:r>
          </a:p>
          <a:p>
            <a:r>
              <a:rPr lang="en-DE" dirty="0"/>
              <a:t>Combined traits</a:t>
            </a:r>
          </a:p>
        </p:txBody>
      </p:sp>
    </p:spTree>
    <p:extLst>
      <p:ext uri="{BB962C8B-B14F-4D97-AF65-F5344CB8AC3E}">
        <p14:creationId xmlns:p14="http://schemas.microsoft.com/office/powerpoint/2010/main" val="1639047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a:extLst>
              <a:ext uri="{FF2B5EF4-FFF2-40B4-BE49-F238E27FC236}">
                <a16:creationId xmlns:a16="http://schemas.microsoft.com/office/drawing/2014/main" id="{92C73CAC-01EA-AF14-3D66-B38FF4EBE4C8}"/>
              </a:ext>
            </a:extLst>
          </p:cNvPr>
          <p:cNvSpPr txBox="1">
            <a:spLocks noChangeArrowheads="1"/>
          </p:cNvSpPr>
          <p:nvPr/>
        </p:nvSpPr>
        <p:spPr bwMode="auto">
          <a:xfrm>
            <a:off x="9566134" y="6294460"/>
            <a:ext cx="22698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4143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828675"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244600"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16589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algn="ctr"/>
            <a:r>
              <a:rPr lang="en-GB" altLang="en-DE" sz="1200" dirty="0"/>
              <a:t>M Dunn </a:t>
            </a:r>
            <a:r>
              <a:rPr lang="en-GB" altLang="en-DE" sz="1200" i="1" dirty="0"/>
              <a:t>et al</a:t>
            </a:r>
            <a:r>
              <a:rPr lang="en-GB" altLang="en-DE" sz="1200" dirty="0"/>
              <a:t>. </a:t>
            </a:r>
            <a:r>
              <a:rPr lang="en-GB" altLang="en-DE" sz="1200" i="1" dirty="0"/>
              <a:t>Nature</a:t>
            </a:r>
            <a:r>
              <a:rPr lang="en-GB" altLang="en-DE" sz="1200" dirty="0"/>
              <a:t> </a:t>
            </a:r>
            <a:r>
              <a:rPr lang="en-GB" altLang="en-DE" sz="1200" b="1" dirty="0"/>
              <a:t>000</a:t>
            </a:r>
            <a:r>
              <a:rPr lang="en-GB" altLang="en-DE" sz="1200" dirty="0"/>
              <a:t>, </a:t>
            </a:r>
            <a:r>
              <a:rPr lang="en-GB" altLang="zh-CN" sz="1200" dirty="0">
                <a:ea typeface="宋体" panose="02010600030101010101" pitchFamily="2" charset="-122"/>
              </a:rPr>
              <a:t>1</a:t>
            </a:r>
            <a:r>
              <a:rPr lang="en-GB" altLang="en-DE" sz="1200" dirty="0"/>
              <a:t>-4 (2011) doi:10.1038/nature09923</a:t>
            </a:r>
          </a:p>
        </p:txBody>
      </p:sp>
      <p:sp>
        <p:nvSpPr>
          <p:cNvPr id="7176" name="Text Box 8">
            <a:extLst>
              <a:ext uri="{FF2B5EF4-FFF2-40B4-BE49-F238E27FC236}">
                <a16:creationId xmlns:a16="http://schemas.microsoft.com/office/drawing/2014/main" id="{518369E9-8CF8-E7D4-E913-ABF94CAB56D0}"/>
              </a:ext>
            </a:extLst>
          </p:cNvPr>
          <p:cNvSpPr txBox="1">
            <a:spLocks noChangeArrowheads="1"/>
          </p:cNvSpPr>
          <p:nvPr/>
        </p:nvSpPr>
        <p:spPr bwMode="auto">
          <a:xfrm>
            <a:off x="5963829" y="1989629"/>
            <a:ext cx="493785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nchorCtr="1">
            <a:spAutoFit/>
          </a:bodyPr>
          <a:lstStyle/>
          <a:p>
            <a:r>
              <a:rPr lang="en-GB" altLang="zh-CN" dirty="0">
                <a:ea typeface="宋体" panose="02010600030101010101" pitchFamily="2" charset="-122"/>
              </a:rPr>
              <a:t>Two word-order features plotted onto maximum clade credibility trees of four language families.</a:t>
            </a:r>
          </a:p>
          <a:p>
            <a:endParaRPr lang="en-GB" altLang="zh-CN" dirty="0">
              <a:ea typeface="宋体" panose="02010600030101010101" pitchFamily="2" charset="-122"/>
            </a:endParaRPr>
          </a:p>
          <a:p>
            <a:r>
              <a:rPr lang="en-GB" dirty="0"/>
              <a:t>Squares represent order of </a:t>
            </a:r>
            <a:r>
              <a:rPr lang="en-GB" dirty="0" err="1"/>
              <a:t>adposition</a:t>
            </a:r>
            <a:r>
              <a:rPr lang="en-GB" dirty="0"/>
              <a:t> and noun; circles represent order of verb and object</a:t>
            </a:r>
            <a:endParaRPr lang="en-GB" altLang="zh-CN" dirty="0">
              <a:ea typeface="宋体" panose="02010600030101010101" pitchFamily="2" charset="-122"/>
            </a:endParaRPr>
          </a:p>
        </p:txBody>
      </p:sp>
      <p:pic>
        <p:nvPicPr>
          <p:cNvPr id="7388" name="Picture 220">
            <a:extLst>
              <a:ext uri="{FF2B5EF4-FFF2-40B4-BE49-F238E27FC236}">
                <a16:creationId xmlns:a16="http://schemas.microsoft.com/office/drawing/2014/main" id="{CB51FD11-CFAF-5025-D918-7F7690525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97" y="1170735"/>
            <a:ext cx="4196085" cy="5493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9003C2-5FC8-639A-286C-B36971A02597}"/>
              </a:ext>
            </a:extLst>
          </p:cNvPr>
          <p:cNvSpPr txBox="1">
            <a:spLocks/>
          </p:cNvSpPr>
          <p:nvPr/>
        </p:nvSpPr>
        <p:spPr>
          <a:xfrm>
            <a:off x="706029" y="194208"/>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Testing correlation between word order features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FC843-95A8-FA5A-4E8D-EBE8E5FE663A}"/>
              </a:ext>
            </a:extLst>
          </p:cNvPr>
          <p:cNvSpPr>
            <a:spLocks noGrp="1"/>
          </p:cNvSpPr>
          <p:nvPr>
            <p:ph type="title"/>
          </p:nvPr>
        </p:nvSpPr>
        <p:spPr/>
        <p:txBody>
          <a:bodyPr>
            <a:normAutofit/>
          </a:bodyPr>
          <a:lstStyle/>
          <a:p>
            <a:r>
              <a:rPr lang="en-DE" sz="3600" dirty="0"/>
              <a:t>Correlation patterns differ between language families </a:t>
            </a:r>
          </a:p>
        </p:txBody>
      </p:sp>
      <p:pic>
        <p:nvPicPr>
          <p:cNvPr id="1026" name="Picture 2" descr="Figure 3">
            <a:extLst>
              <a:ext uri="{FF2B5EF4-FFF2-40B4-BE49-F238E27FC236}">
                <a16:creationId xmlns:a16="http://schemas.microsoft.com/office/drawing/2014/main" id="{3C357CAB-A94F-5850-9420-5DDCDE2A0A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6961" y="2691978"/>
            <a:ext cx="7316712" cy="304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924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6"/>
          <p:cNvSpPr txBox="1">
            <a:spLocks noGrp="1"/>
          </p:cNvSpPr>
          <p:nvPr>
            <p:ph type="title"/>
          </p:nvPr>
        </p:nvSpPr>
        <p:spPr>
          <a:xfrm>
            <a:off x="2438400" y="133961"/>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a:t>Diversification</a:t>
            </a:r>
            <a:endParaRPr/>
          </a:p>
        </p:txBody>
      </p:sp>
      <p:pic>
        <p:nvPicPr>
          <p:cNvPr id="776" name="Google Shape;776;p66"/>
          <p:cNvPicPr preferRelativeResize="0"/>
          <p:nvPr/>
        </p:nvPicPr>
        <p:blipFill rotWithShape="1">
          <a:blip r:embed="rId3">
            <a:alphaModFix/>
          </a:blip>
          <a:srcRect/>
          <a:stretch/>
        </p:blipFill>
        <p:spPr>
          <a:xfrm>
            <a:off x="1722813" y="1648031"/>
            <a:ext cx="4311642" cy="3483070"/>
          </a:xfrm>
          <a:prstGeom prst="rect">
            <a:avLst/>
          </a:prstGeom>
          <a:noFill/>
          <a:ln>
            <a:noFill/>
          </a:ln>
        </p:spPr>
      </p:pic>
      <p:pic>
        <p:nvPicPr>
          <p:cNvPr id="777" name="Google Shape;777;p66"/>
          <p:cNvPicPr preferRelativeResize="0"/>
          <p:nvPr/>
        </p:nvPicPr>
        <p:blipFill rotWithShape="1">
          <a:blip r:embed="rId4">
            <a:alphaModFix/>
          </a:blip>
          <a:srcRect/>
          <a:stretch/>
        </p:blipFill>
        <p:spPr>
          <a:xfrm>
            <a:off x="6157547" y="1648031"/>
            <a:ext cx="4311642" cy="3483070"/>
          </a:xfrm>
          <a:prstGeom prst="rect">
            <a:avLst/>
          </a:prstGeom>
          <a:noFill/>
          <a:ln>
            <a:noFill/>
          </a:ln>
        </p:spPr>
      </p:pic>
      <p:sp>
        <p:nvSpPr>
          <p:cNvPr id="778" name="Google Shape;778;p66"/>
          <p:cNvSpPr txBox="1"/>
          <p:nvPr/>
        </p:nvSpPr>
        <p:spPr>
          <a:xfrm>
            <a:off x="2649417" y="1140511"/>
            <a:ext cx="191892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Sorts Mill Goudy"/>
                <a:ea typeface="Sorts Mill Goudy"/>
                <a:cs typeface="Sorts Mill Goudy"/>
                <a:sym typeface="Sorts Mill Goudy"/>
              </a:rPr>
              <a:t>Birth=0.5, death=0</a:t>
            </a:r>
            <a:endParaRPr/>
          </a:p>
        </p:txBody>
      </p:sp>
      <p:sp>
        <p:nvSpPr>
          <p:cNvPr id="779" name="Google Shape;779;p66"/>
          <p:cNvSpPr txBox="1"/>
          <p:nvPr/>
        </p:nvSpPr>
        <p:spPr>
          <a:xfrm>
            <a:off x="7127633" y="1140511"/>
            <a:ext cx="1739259" cy="646290"/>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Sorts Mill Goudy"/>
                <a:ea typeface="Sorts Mill Goudy"/>
                <a:cs typeface="Sorts Mill Goudy"/>
                <a:sym typeface="Sorts Mill Goudy"/>
              </a:rPr>
              <a:t>Birth=1, death=0</a:t>
            </a:r>
            <a:endParaRPr/>
          </a:p>
        </p:txBody>
      </p:sp>
    </p:spTree>
    <p:extLst>
      <p:ext uri="{BB962C8B-B14F-4D97-AF65-F5344CB8AC3E}">
        <p14:creationId xmlns:p14="http://schemas.microsoft.com/office/powerpoint/2010/main" val="356713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8AF9-1836-811C-1A3C-7A485E736B3E}"/>
              </a:ext>
            </a:extLst>
          </p:cNvPr>
          <p:cNvSpPr>
            <a:spLocks noGrp="1"/>
          </p:cNvSpPr>
          <p:nvPr>
            <p:ph type="title"/>
          </p:nvPr>
        </p:nvSpPr>
        <p:spPr/>
        <p:txBody>
          <a:bodyPr/>
          <a:lstStyle/>
          <a:p>
            <a:r>
              <a:rPr lang="en-DE" dirty="0"/>
              <a:t>Including ancient languages in the tree model</a:t>
            </a:r>
          </a:p>
        </p:txBody>
      </p:sp>
      <p:sp>
        <p:nvSpPr>
          <p:cNvPr id="3" name="Content Placeholder 2">
            <a:extLst>
              <a:ext uri="{FF2B5EF4-FFF2-40B4-BE49-F238E27FC236}">
                <a16:creationId xmlns:a16="http://schemas.microsoft.com/office/drawing/2014/main" id="{00AC192F-840C-AC0B-2906-CDBA5BF0C1AF}"/>
              </a:ext>
            </a:extLst>
          </p:cNvPr>
          <p:cNvSpPr>
            <a:spLocks noGrp="1"/>
          </p:cNvSpPr>
          <p:nvPr>
            <p:ph idx="1"/>
          </p:nvPr>
        </p:nvSpPr>
        <p:spPr>
          <a:xfrm>
            <a:off x="838200" y="1825625"/>
            <a:ext cx="5217375" cy="4351338"/>
          </a:xfrm>
        </p:spPr>
        <p:txBody>
          <a:bodyPr/>
          <a:lstStyle/>
          <a:p>
            <a:r>
              <a:rPr lang="en-DE" dirty="0"/>
              <a:t>Include an additional parameter in the tree model: the “sampling rate”</a:t>
            </a:r>
          </a:p>
          <a:p>
            <a:r>
              <a:rPr lang="en-DE" dirty="0"/>
              <a:t>This determines how often ancient languages are preserved</a:t>
            </a:r>
          </a:p>
          <a:p>
            <a:endParaRPr lang="en-DE" dirty="0"/>
          </a:p>
        </p:txBody>
      </p:sp>
      <p:pic>
        <p:nvPicPr>
          <p:cNvPr id="4" name="Picture 3" descr="SABD-01.jpg">
            <a:extLst>
              <a:ext uri="{FF2B5EF4-FFF2-40B4-BE49-F238E27FC236}">
                <a16:creationId xmlns:a16="http://schemas.microsoft.com/office/drawing/2014/main" id="{36A1266B-E203-A610-BFC0-6FC7BB8F1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998" y="1825625"/>
            <a:ext cx="5217375" cy="4670778"/>
          </a:xfrm>
          <a:prstGeom prst="rect">
            <a:avLst/>
          </a:prstGeom>
        </p:spPr>
      </p:pic>
    </p:spTree>
    <p:extLst>
      <p:ext uri="{BB962C8B-B14F-4D97-AF65-F5344CB8AC3E}">
        <p14:creationId xmlns:p14="http://schemas.microsoft.com/office/powerpoint/2010/main" val="2109225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7"/>
          <p:cNvSpPr txBox="1">
            <a:spLocks noGrp="1"/>
          </p:cNvSpPr>
          <p:nvPr>
            <p:ph type="title"/>
          </p:nvPr>
        </p:nvSpPr>
        <p:spPr>
          <a:xfrm>
            <a:off x="2438401" y="503238"/>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endParaRPr/>
          </a:p>
        </p:txBody>
      </p:sp>
      <p:pic>
        <p:nvPicPr>
          <p:cNvPr id="785" name="Google Shape;785;p67"/>
          <p:cNvPicPr preferRelativeResize="0"/>
          <p:nvPr/>
        </p:nvPicPr>
        <p:blipFill rotWithShape="1">
          <a:blip r:embed="rId3">
            <a:alphaModFix/>
          </a:blip>
          <a:srcRect/>
          <a:stretch/>
        </p:blipFill>
        <p:spPr>
          <a:xfrm>
            <a:off x="736937" y="2101361"/>
            <a:ext cx="4867449" cy="4122457"/>
          </a:xfrm>
          <a:prstGeom prst="rect">
            <a:avLst/>
          </a:prstGeom>
          <a:noFill/>
          <a:ln>
            <a:noFill/>
          </a:ln>
        </p:spPr>
      </p:pic>
      <p:pic>
        <p:nvPicPr>
          <p:cNvPr id="786" name="Google Shape;786;p67"/>
          <p:cNvPicPr preferRelativeResize="0"/>
          <p:nvPr/>
        </p:nvPicPr>
        <p:blipFill rotWithShape="1">
          <a:blip r:embed="rId4">
            <a:alphaModFix/>
          </a:blip>
          <a:srcRect/>
          <a:stretch/>
        </p:blipFill>
        <p:spPr>
          <a:xfrm>
            <a:off x="5601839" y="2101360"/>
            <a:ext cx="4867449" cy="4122457"/>
          </a:xfrm>
          <a:prstGeom prst="rect">
            <a:avLst/>
          </a:prstGeom>
          <a:noFill/>
          <a:ln>
            <a:noFill/>
          </a:ln>
        </p:spPr>
      </p:pic>
      <p:sp>
        <p:nvSpPr>
          <p:cNvPr id="787" name="Google Shape;787;p67"/>
          <p:cNvSpPr txBox="1"/>
          <p:nvPr/>
        </p:nvSpPr>
        <p:spPr>
          <a:xfrm>
            <a:off x="2728548" y="1668049"/>
            <a:ext cx="1739259" cy="646290"/>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Sorts Mill Goudy"/>
                <a:ea typeface="Sorts Mill Goudy"/>
                <a:cs typeface="Sorts Mill Goudy"/>
                <a:sym typeface="Sorts Mill Goudy"/>
              </a:rPr>
              <a:t>Birth=1, death=0</a:t>
            </a:r>
            <a:endParaRPr/>
          </a:p>
        </p:txBody>
      </p:sp>
      <p:sp>
        <p:nvSpPr>
          <p:cNvPr id="788" name="Google Shape;788;p67"/>
          <p:cNvSpPr txBox="1"/>
          <p:nvPr/>
        </p:nvSpPr>
        <p:spPr>
          <a:xfrm>
            <a:off x="7142286" y="1707587"/>
            <a:ext cx="1747401"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Sorts Mill Goudy"/>
                <a:ea typeface="Sorts Mill Goudy"/>
                <a:cs typeface="Sorts Mill Goudy"/>
                <a:sym typeface="Sorts Mill Goudy"/>
              </a:rPr>
              <a:t>Birth=5, death=4</a:t>
            </a:r>
            <a:endParaRPr/>
          </a:p>
        </p:txBody>
      </p:sp>
    </p:spTree>
    <p:extLst>
      <p:ext uri="{BB962C8B-B14F-4D97-AF65-F5344CB8AC3E}">
        <p14:creationId xmlns:p14="http://schemas.microsoft.com/office/powerpoint/2010/main" val="2975823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68"/>
          <p:cNvSpPr txBox="1">
            <a:spLocks noGrp="1"/>
          </p:cNvSpPr>
          <p:nvPr>
            <p:ph type="title"/>
          </p:nvPr>
        </p:nvSpPr>
        <p:spPr>
          <a:xfrm>
            <a:off x="3449516" y="378069"/>
            <a:ext cx="6075485"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a:t>Diversification analysis e.g. BAMM</a:t>
            </a:r>
            <a:endParaRPr/>
          </a:p>
        </p:txBody>
      </p:sp>
      <p:pic>
        <p:nvPicPr>
          <p:cNvPr id="794" name="Google Shape;794;p68" descr="Phylorate plot of Annonaceae with branches colored ..."/>
          <p:cNvPicPr preferRelativeResize="0"/>
          <p:nvPr/>
        </p:nvPicPr>
        <p:blipFill rotWithShape="1">
          <a:blip r:embed="rId3">
            <a:alphaModFix/>
          </a:blip>
          <a:srcRect/>
          <a:stretch/>
        </p:blipFill>
        <p:spPr>
          <a:xfrm>
            <a:off x="1572056" y="2108414"/>
            <a:ext cx="4128291" cy="3632964"/>
          </a:xfrm>
          <a:prstGeom prst="rect">
            <a:avLst/>
          </a:prstGeom>
          <a:noFill/>
          <a:ln>
            <a:noFill/>
          </a:ln>
        </p:spPr>
      </p:pic>
      <p:pic>
        <p:nvPicPr>
          <p:cNvPr id="795" name="Google Shape;795;p68"/>
          <p:cNvPicPr preferRelativeResize="0"/>
          <p:nvPr/>
        </p:nvPicPr>
        <p:blipFill rotWithShape="1">
          <a:blip r:embed="rId4">
            <a:alphaModFix/>
          </a:blip>
          <a:srcRect/>
          <a:stretch/>
        </p:blipFill>
        <p:spPr>
          <a:xfrm>
            <a:off x="5700347" y="1907931"/>
            <a:ext cx="4719109" cy="4572000"/>
          </a:xfrm>
          <a:prstGeom prst="rect">
            <a:avLst/>
          </a:prstGeom>
          <a:noFill/>
          <a:ln>
            <a:noFill/>
          </a:ln>
        </p:spPr>
      </p:pic>
    </p:spTree>
    <p:extLst>
      <p:ext uri="{BB962C8B-B14F-4D97-AF65-F5344CB8AC3E}">
        <p14:creationId xmlns:p14="http://schemas.microsoft.com/office/powerpoint/2010/main" val="4250349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69"/>
          <p:cNvSpPr txBox="1">
            <a:spLocks noGrp="1"/>
          </p:cNvSpPr>
          <p:nvPr>
            <p:ph type="title"/>
          </p:nvPr>
        </p:nvSpPr>
        <p:spPr>
          <a:xfrm>
            <a:off x="2289243" y="55766"/>
            <a:ext cx="7313613" cy="8683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600"/>
            </a:pPr>
            <a:r>
              <a:rPr lang="en-US"/>
              <a:t>Trait-based diversification</a:t>
            </a:r>
            <a:endParaRPr/>
          </a:p>
        </p:txBody>
      </p:sp>
      <p:pic>
        <p:nvPicPr>
          <p:cNvPr id="801" name="Google Shape;801;p69" descr="Screen Shot 2018-12-06 at 9.20.37 am.png"/>
          <p:cNvPicPr preferRelativeResize="0"/>
          <p:nvPr/>
        </p:nvPicPr>
        <p:blipFill rotWithShape="1">
          <a:blip r:embed="rId3">
            <a:alphaModFix/>
          </a:blip>
          <a:srcRect/>
          <a:stretch/>
        </p:blipFill>
        <p:spPr>
          <a:xfrm>
            <a:off x="4256053" y="1365304"/>
            <a:ext cx="3256538" cy="4843584"/>
          </a:xfrm>
          <a:prstGeom prst="rect">
            <a:avLst/>
          </a:prstGeom>
          <a:noFill/>
          <a:ln>
            <a:noFill/>
          </a:ln>
        </p:spPr>
      </p:pic>
    </p:spTree>
    <p:extLst>
      <p:ext uri="{BB962C8B-B14F-4D97-AF65-F5344CB8AC3E}">
        <p14:creationId xmlns:p14="http://schemas.microsoft.com/office/powerpoint/2010/main" val="3566934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1790-0B40-D905-F1BA-A8306202C62E}"/>
              </a:ext>
            </a:extLst>
          </p:cNvPr>
          <p:cNvSpPr>
            <a:spLocks noGrp="1"/>
          </p:cNvSpPr>
          <p:nvPr>
            <p:ph type="title"/>
          </p:nvPr>
        </p:nvSpPr>
        <p:spPr/>
        <p:txBody>
          <a:bodyPr/>
          <a:lstStyle/>
          <a:p>
            <a:r>
              <a:rPr lang="en-DE" dirty="0"/>
              <a:t>Phylogeography</a:t>
            </a:r>
          </a:p>
        </p:txBody>
      </p:sp>
      <p:sp>
        <p:nvSpPr>
          <p:cNvPr id="3" name="Content Placeholder 2">
            <a:extLst>
              <a:ext uri="{FF2B5EF4-FFF2-40B4-BE49-F238E27FC236}">
                <a16:creationId xmlns:a16="http://schemas.microsoft.com/office/drawing/2014/main" id="{44093203-7FBB-8D21-AE6B-144E4B217612}"/>
              </a:ext>
            </a:extLst>
          </p:cNvPr>
          <p:cNvSpPr>
            <a:spLocks noGrp="1"/>
          </p:cNvSpPr>
          <p:nvPr>
            <p:ph idx="1"/>
          </p:nvPr>
        </p:nvSpPr>
        <p:spPr>
          <a:xfrm>
            <a:off x="838200" y="2806932"/>
            <a:ext cx="10515600" cy="3281634"/>
          </a:xfrm>
        </p:spPr>
        <p:txBody>
          <a:bodyPr/>
          <a:lstStyle/>
          <a:p>
            <a:r>
              <a:rPr lang="en-DE" dirty="0"/>
              <a:t>Discrete phylogeography</a:t>
            </a:r>
          </a:p>
          <a:p>
            <a:pPr lvl="1"/>
            <a:r>
              <a:rPr lang="en-GB" dirty="0"/>
              <a:t>Locations are treated like traits</a:t>
            </a:r>
            <a:endParaRPr lang="en-DE" dirty="0"/>
          </a:p>
          <a:p>
            <a:r>
              <a:rPr lang="en-DE" dirty="0"/>
              <a:t>Continuous phylogeography</a:t>
            </a:r>
          </a:p>
          <a:p>
            <a:pPr lvl="1"/>
            <a:r>
              <a:rPr lang="en-GB" dirty="0"/>
              <a:t>D</a:t>
            </a:r>
            <a:r>
              <a:rPr lang="en-DE" dirty="0"/>
              <a:t>iffusion on a plane</a:t>
            </a:r>
          </a:p>
          <a:p>
            <a:pPr lvl="1"/>
            <a:r>
              <a:rPr lang="en-DE" dirty="0"/>
              <a:t>Diffusion on a sphere</a:t>
            </a:r>
          </a:p>
          <a:p>
            <a:r>
              <a:rPr lang="en-DE" dirty="0"/>
              <a:t>Break-away model</a:t>
            </a:r>
          </a:p>
          <a:p>
            <a:pPr lvl="1"/>
            <a:r>
              <a:rPr lang="en-DE" dirty="0"/>
              <a:t>Combines features of Continuous and Discrete Phylogeography</a:t>
            </a:r>
          </a:p>
          <a:p>
            <a:endParaRPr lang="en-DE" dirty="0"/>
          </a:p>
        </p:txBody>
      </p:sp>
      <p:sp>
        <p:nvSpPr>
          <p:cNvPr id="4" name="TextBox 3">
            <a:extLst>
              <a:ext uri="{FF2B5EF4-FFF2-40B4-BE49-F238E27FC236}">
                <a16:creationId xmlns:a16="http://schemas.microsoft.com/office/drawing/2014/main" id="{E28BF72B-D00D-C21D-55A2-C8348255F76A}"/>
              </a:ext>
            </a:extLst>
          </p:cNvPr>
          <p:cNvSpPr txBox="1"/>
          <p:nvPr/>
        </p:nvSpPr>
        <p:spPr>
          <a:xfrm>
            <a:off x="1338146" y="1918010"/>
            <a:ext cx="8677825" cy="523220"/>
          </a:xfrm>
          <a:prstGeom prst="rect">
            <a:avLst/>
          </a:prstGeom>
          <a:noFill/>
        </p:spPr>
        <p:txBody>
          <a:bodyPr wrap="none" rtlCol="0">
            <a:spAutoFit/>
          </a:bodyPr>
          <a:lstStyle/>
          <a:p>
            <a:r>
              <a:rPr lang="en-DE" sz="2800" dirty="0"/>
              <a:t>The study of how lineages are distributed across space </a:t>
            </a:r>
          </a:p>
        </p:txBody>
      </p:sp>
    </p:spTree>
    <p:extLst>
      <p:ext uri="{BB962C8B-B14F-4D97-AF65-F5344CB8AC3E}">
        <p14:creationId xmlns:p14="http://schemas.microsoft.com/office/powerpoint/2010/main" val="2569294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1E07-0786-8E8B-D29A-725E0B38FE66}"/>
              </a:ext>
            </a:extLst>
          </p:cNvPr>
          <p:cNvSpPr>
            <a:spLocks noGrp="1"/>
          </p:cNvSpPr>
          <p:nvPr>
            <p:ph type="title"/>
          </p:nvPr>
        </p:nvSpPr>
        <p:spPr/>
        <p:txBody>
          <a:bodyPr/>
          <a:lstStyle/>
          <a:p>
            <a:r>
              <a:rPr lang="en-DE" dirty="0"/>
              <a:t>Discrete phylogeography</a:t>
            </a:r>
          </a:p>
        </p:txBody>
      </p:sp>
      <p:sp>
        <p:nvSpPr>
          <p:cNvPr id="3" name="Content Placeholder 2">
            <a:extLst>
              <a:ext uri="{FF2B5EF4-FFF2-40B4-BE49-F238E27FC236}">
                <a16:creationId xmlns:a16="http://schemas.microsoft.com/office/drawing/2014/main" id="{288C317C-B982-E44D-60F6-5D277D655B29}"/>
              </a:ext>
            </a:extLst>
          </p:cNvPr>
          <p:cNvSpPr>
            <a:spLocks noGrp="1"/>
          </p:cNvSpPr>
          <p:nvPr>
            <p:ph idx="1"/>
          </p:nvPr>
        </p:nvSpPr>
        <p:spPr/>
        <p:txBody>
          <a:bodyPr/>
          <a:lstStyle/>
          <a:p>
            <a:endParaRPr lang="en-DE"/>
          </a:p>
        </p:txBody>
      </p:sp>
      <p:pic>
        <p:nvPicPr>
          <p:cNvPr id="6146" name="Picture 2">
            <a:extLst>
              <a:ext uri="{FF2B5EF4-FFF2-40B4-BE49-F238E27FC236}">
                <a16:creationId xmlns:a16="http://schemas.microsoft.com/office/drawing/2014/main" id="{6E24CB8E-9C97-AF5A-6D25-850F172A3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84" y="2009116"/>
            <a:ext cx="4582930" cy="398435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522E390-08DE-316E-1501-7D7FD2E1E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498" y="1670204"/>
            <a:ext cx="6659791" cy="466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913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DEFE-47EE-D336-F896-FC244CBFE7A5}"/>
              </a:ext>
            </a:extLst>
          </p:cNvPr>
          <p:cNvSpPr>
            <a:spLocks noGrp="1"/>
          </p:cNvSpPr>
          <p:nvPr>
            <p:ph type="title"/>
          </p:nvPr>
        </p:nvSpPr>
        <p:spPr/>
        <p:txBody>
          <a:bodyPr/>
          <a:lstStyle/>
          <a:p>
            <a:r>
              <a:rPr lang="en-DE" dirty="0"/>
              <a:t>Dispersal-Extinction-Cladogenesis model</a:t>
            </a:r>
          </a:p>
        </p:txBody>
      </p:sp>
      <p:pic>
        <p:nvPicPr>
          <p:cNvPr id="9" name="Content Placeholder 8">
            <a:extLst>
              <a:ext uri="{FF2B5EF4-FFF2-40B4-BE49-F238E27FC236}">
                <a16:creationId xmlns:a16="http://schemas.microsoft.com/office/drawing/2014/main" id="{7A2C14E6-4057-9F28-8518-60439C2A8AFD}"/>
              </a:ext>
            </a:extLst>
          </p:cNvPr>
          <p:cNvPicPr>
            <a:picLocks noGrp="1" noChangeAspect="1"/>
          </p:cNvPicPr>
          <p:nvPr>
            <p:ph idx="1"/>
          </p:nvPr>
        </p:nvPicPr>
        <p:blipFill>
          <a:blip r:embed="rId2"/>
          <a:stretch>
            <a:fillRect/>
          </a:stretch>
        </p:blipFill>
        <p:spPr bwMode="auto">
          <a:xfrm>
            <a:off x="2321231" y="1840374"/>
            <a:ext cx="704809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869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2B27-C830-DB03-0802-70EF7D26D4AB}"/>
              </a:ext>
            </a:extLst>
          </p:cNvPr>
          <p:cNvSpPr>
            <a:spLocks noGrp="1"/>
          </p:cNvSpPr>
          <p:nvPr>
            <p:ph type="title"/>
          </p:nvPr>
        </p:nvSpPr>
        <p:spPr>
          <a:xfrm>
            <a:off x="838200" y="84137"/>
            <a:ext cx="10515600" cy="1325563"/>
          </a:xfrm>
        </p:spPr>
        <p:txBody>
          <a:bodyPr/>
          <a:lstStyle/>
          <a:p>
            <a:r>
              <a:rPr lang="en-DE" dirty="0"/>
              <a:t>Continuous Phylogeography</a:t>
            </a:r>
          </a:p>
        </p:txBody>
      </p:sp>
      <p:sp>
        <p:nvSpPr>
          <p:cNvPr id="3" name="Content Placeholder 2">
            <a:extLst>
              <a:ext uri="{FF2B5EF4-FFF2-40B4-BE49-F238E27FC236}">
                <a16:creationId xmlns:a16="http://schemas.microsoft.com/office/drawing/2014/main" id="{F4955913-D4DF-2059-9B18-292D0367D5C2}"/>
              </a:ext>
            </a:extLst>
          </p:cNvPr>
          <p:cNvSpPr>
            <a:spLocks noGrp="1"/>
          </p:cNvSpPr>
          <p:nvPr>
            <p:ph idx="1"/>
          </p:nvPr>
        </p:nvSpPr>
        <p:spPr>
          <a:xfrm>
            <a:off x="7285703" y="1409700"/>
            <a:ext cx="4068097" cy="4767263"/>
          </a:xfrm>
        </p:spPr>
        <p:txBody>
          <a:bodyPr/>
          <a:lstStyle/>
          <a:p>
            <a:r>
              <a:rPr lang="en-DE" dirty="0"/>
              <a:t>Locations are point estimates in Coordinates (Latitude, Longitude)</a:t>
            </a:r>
          </a:p>
          <a:p>
            <a:r>
              <a:rPr lang="en-DE" dirty="0"/>
              <a:t>Migration is modelled as a random walk process</a:t>
            </a:r>
          </a:p>
        </p:txBody>
      </p:sp>
      <p:pic>
        <p:nvPicPr>
          <p:cNvPr id="7170" name="Picture 2" descr="Link between inferred phylogeny (A) and inferred dispersal history of phylogenetic branches (B; inspired by Pybus et al. [2012] and Holbrook et al. [2020]). Filled circles represent sampled sequences for which locations and dates of sampling are known. Squares represent unsampled ancestral nodes for which locations and dates are estimated. Branch lengths in (A) reflect the time elapsed in each lineage and thin colored lines in (B) show the RRW (i.e., allowing branch-specific variation in dispersal velocity) undertaken by each lineage. In (B), straight arrows indicate the direction and distance of the movement trajectory defined by each lineage.">
            <a:extLst>
              <a:ext uri="{FF2B5EF4-FFF2-40B4-BE49-F238E27FC236}">
                <a16:creationId xmlns:a16="http://schemas.microsoft.com/office/drawing/2014/main" id="{AAB89607-E224-E4AB-B743-015A25672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52" y="1409700"/>
            <a:ext cx="6604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76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8A71-8F6F-8A5F-FC1E-50E7719D3F90}"/>
              </a:ext>
            </a:extLst>
          </p:cNvPr>
          <p:cNvSpPr>
            <a:spLocks noGrp="1"/>
          </p:cNvSpPr>
          <p:nvPr>
            <p:ph type="title"/>
          </p:nvPr>
        </p:nvSpPr>
        <p:spPr/>
        <p:txBody>
          <a:bodyPr>
            <a:normAutofit/>
          </a:bodyPr>
          <a:lstStyle/>
          <a:p>
            <a:r>
              <a:rPr lang="en-DE" sz="3600" dirty="0"/>
              <a:t>Continuous Phylogeography applied to Indo-European</a:t>
            </a:r>
          </a:p>
        </p:txBody>
      </p:sp>
      <p:pic>
        <p:nvPicPr>
          <p:cNvPr id="5122" name="Picture 2">
            <a:extLst>
              <a:ext uri="{FF2B5EF4-FFF2-40B4-BE49-F238E27FC236}">
                <a16:creationId xmlns:a16="http://schemas.microsoft.com/office/drawing/2014/main" id="{ED0F442F-C022-12BF-B52C-34584C2BA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373" y="1730481"/>
            <a:ext cx="6942953" cy="476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880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8081-E1FC-9831-FBD5-432AD575DC82}"/>
              </a:ext>
            </a:extLst>
          </p:cNvPr>
          <p:cNvSpPr>
            <a:spLocks noGrp="1"/>
          </p:cNvSpPr>
          <p:nvPr>
            <p:ph type="title"/>
          </p:nvPr>
        </p:nvSpPr>
        <p:spPr/>
        <p:txBody>
          <a:bodyPr>
            <a:normAutofit/>
          </a:bodyPr>
          <a:lstStyle/>
          <a:p>
            <a:r>
              <a:rPr lang="en-DE" sz="3600" dirty="0"/>
              <a:t>Continuous Phylogeography applied to Indo-European</a:t>
            </a:r>
          </a:p>
        </p:txBody>
      </p:sp>
      <p:pic>
        <p:nvPicPr>
          <p:cNvPr id="4" name="Content Placeholder 3">
            <a:extLst>
              <a:ext uri="{FF2B5EF4-FFF2-40B4-BE49-F238E27FC236}">
                <a16:creationId xmlns:a16="http://schemas.microsoft.com/office/drawing/2014/main" id="{BB35F7A6-E22D-1A9C-5147-181C417C3A0D}"/>
              </a:ext>
            </a:extLst>
          </p:cNvPr>
          <p:cNvPicPr>
            <a:picLocks noGrp="1" noChangeAspect="1"/>
          </p:cNvPicPr>
          <p:nvPr>
            <p:ph idx="1"/>
          </p:nvPr>
        </p:nvPicPr>
        <p:blipFill>
          <a:blip r:embed="rId2"/>
          <a:stretch>
            <a:fillRect/>
          </a:stretch>
        </p:blipFill>
        <p:spPr>
          <a:xfrm>
            <a:off x="838200" y="1796128"/>
            <a:ext cx="6573545" cy="4351338"/>
          </a:xfrm>
          <a:prstGeom prst="rect">
            <a:avLst/>
          </a:prstGeom>
        </p:spPr>
      </p:pic>
      <p:sp>
        <p:nvSpPr>
          <p:cNvPr id="5" name="Content Placeholder 2">
            <a:extLst>
              <a:ext uri="{FF2B5EF4-FFF2-40B4-BE49-F238E27FC236}">
                <a16:creationId xmlns:a16="http://schemas.microsoft.com/office/drawing/2014/main" id="{EDCCCBF0-9974-FEC0-9951-659EBB18548D}"/>
              </a:ext>
            </a:extLst>
          </p:cNvPr>
          <p:cNvSpPr txBox="1">
            <a:spLocks/>
          </p:cNvSpPr>
          <p:nvPr/>
        </p:nvSpPr>
        <p:spPr>
          <a:xfrm>
            <a:off x="7654412" y="2368345"/>
            <a:ext cx="4068097" cy="4767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Estimated location of nodes</a:t>
            </a:r>
          </a:p>
          <a:p>
            <a:r>
              <a:rPr lang="en-DE" dirty="0"/>
              <a:t>Coloured according to age</a:t>
            </a:r>
          </a:p>
          <a:p>
            <a:r>
              <a:rPr lang="en-DE" dirty="0"/>
              <a:t>Suggests spread out of Anatolia, not Steppe</a:t>
            </a:r>
          </a:p>
        </p:txBody>
      </p:sp>
    </p:spTree>
    <p:extLst>
      <p:ext uri="{BB962C8B-B14F-4D97-AF65-F5344CB8AC3E}">
        <p14:creationId xmlns:p14="http://schemas.microsoft.com/office/powerpoint/2010/main" val="2436527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A89C-455D-2C62-5EA8-71BC9AB88C69}"/>
              </a:ext>
            </a:extLst>
          </p:cNvPr>
          <p:cNvSpPr>
            <a:spLocks noGrp="1"/>
          </p:cNvSpPr>
          <p:nvPr>
            <p:ph type="title"/>
          </p:nvPr>
        </p:nvSpPr>
        <p:spPr/>
        <p:txBody>
          <a:bodyPr/>
          <a:lstStyle/>
          <a:p>
            <a:r>
              <a:rPr lang="en-DE" dirty="0"/>
              <a:t>The break-away model</a:t>
            </a:r>
          </a:p>
        </p:txBody>
      </p:sp>
      <p:pic>
        <p:nvPicPr>
          <p:cNvPr id="7" name="Content Placeholder 6">
            <a:extLst>
              <a:ext uri="{FF2B5EF4-FFF2-40B4-BE49-F238E27FC236}">
                <a16:creationId xmlns:a16="http://schemas.microsoft.com/office/drawing/2014/main" id="{5996632F-6121-DEB4-6398-56750010566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255631" y="1690688"/>
            <a:ext cx="5397332" cy="4351338"/>
          </a:xfrm>
        </p:spPr>
      </p:pic>
      <p:sp>
        <p:nvSpPr>
          <p:cNvPr id="3" name="TextBox 2">
            <a:extLst>
              <a:ext uri="{FF2B5EF4-FFF2-40B4-BE49-F238E27FC236}">
                <a16:creationId xmlns:a16="http://schemas.microsoft.com/office/drawing/2014/main" id="{42DADF0B-7F3C-B21E-39C2-2CF65DBE9C08}"/>
              </a:ext>
            </a:extLst>
          </p:cNvPr>
          <p:cNvSpPr txBox="1"/>
          <p:nvPr/>
        </p:nvSpPr>
        <p:spPr>
          <a:xfrm>
            <a:off x="781665" y="2035276"/>
            <a:ext cx="3451122" cy="3046988"/>
          </a:xfrm>
          <a:prstGeom prst="rect">
            <a:avLst/>
          </a:prstGeom>
          <a:noFill/>
        </p:spPr>
        <p:txBody>
          <a:bodyPr wrap="square" rtlCol="0">
            <a:spAutoFit/>
          </a:bodyPr>
          <a:lstStyle/>
          <a:p>
            <a:pPr marL="285750" indent="-285750">
              <a:buFont typeface="Arial" panose="020B0604020202020204" pitchFamily="34" charset="0"/>
              <a:buChar char="•"/>
            </a:pPr>
            <a:r>
              <a:rPr lang="en-DE" sz="2400" dirty="0"/>
              <a:t>When a language splits, one lineage remains in place, and the other migrates</a:t>
            </a:r>
          </a:p>
          <a:p>
            <a:pPr marL="285750" indent="-285750">
              <a:buFont typeface="Arial" panose="020B0604020202020204" pitchFamily="34" charset="0"/>
              <a:buChar char="•"/>
            </a:pPr>
            <a:r>
              <a:rPr lang="en-DE" sz="2400" dirty="0"/>
              <a:t>Combines features of discrete and continuous Phylogeography</a:t>
            </a:r>
            <a:endParaRPr lang="en-DE" dirty="0"/>
          </a:p>
        </p:txBody>
      </p:sp>
    </p:spTree>
    <p:extLst>
      <p:ext uri="{BB962C8B-B14F-4D97-AF65-F5344CB8AC3E}">
        <p14:creationId xmlns:p14="http://schemas.microsoft.com/office/powerpoint/2010/main" val="82917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F425-94A9-B777-0B16-12952473D52D}"/>
              </a:ext>
            </a:extLst>
          </p:cNvPr>
          <p:cNvSpPr>
            <a:spLocks noGrp="1"/>
          </p:cNvSpPr>
          <p:nvPr>
            <p:ph type="title"/>
          </p:nvPr>
        </p:nvSpPr>
        <p:spPr>
          <a:xfrm>
            <a:off x="838200" y="365126"/>
            <a:ext cx="5473588" cy="1285650"/>
          </a:xfrm>
        </p:spPr>
        <p:txBody>
          <a:bodyPr/>
          <a:lstStyle/>
          <a:p>
            <a:r>
              <a:rPr lang="en-DE" dirty="0"/>
              <a:t>Bouckaert </a:t>
            </a:r>
            <a:r>
              <a:rPr lang="en-DE" i="1" dirty="0"/>
              <a:t>et al. </a:t>
            </a:r>
            <a:r>
              <a:rPr lang="en-DE" dirty="0"/>
              <a:t>2012</a:t>
            </a:r>
          </a:p>
        </p:txBody>
      </p:sp>
      <p:sp>
        <p:nvSpPr>
          <p:cNvPr id="3" name="Content Placeholder 2">
            <a:extLst>
              <a:ext uri="{FF2B5EF4-FFF2-40B4-BE49-F238E27FC236}">
                <a16:creationId xmlns:a16="http://schemas.microsoft.com/office/drawing/2014/main" id="{7D913E94-6D8E-CEAC-A8BF-E652EEF8C607}"/>
              </a:ext>
            </a:extLst>
          </p:cNvPr>
          <p:cNvSpPr>
            <a:spLocks noGrp="1"/>
          </p:cNvSpPr>
          <p:nvPr>
            <p:ph idx="1"/>
          </p:nvPr>
        </p:nvSpPr>
        <p:spPr>
          <a:xfrm>
            <a:off x="838200" y="1825625"/>
            <a:ext cx="4235506" cy="4351338"/>
          </a:xfrm>
        </p:spPr>
        <p:txBody>
          <a:bodyPr/>
          <a:lstStyle/>
          <a:p>
            <a:r>
              <a:rPr lang="en-DE" dirty="0"/>
              <a:t>Indo-European phylogeny with ancient languages</a:t>
            </a:r>
          </a:p>
          <a:p>
            <a:r>
              <a:rPr lang="en-DE" b="1" dirty="0"/>
              <a:t>IELEX </a:t>
            </a:r>
            <a:r>
              <a:rPr lang="en-DE" dirty="0"/>
              <a:t>dataset</a:t>
            </a:r>
          </a:p>
          <a:p>
            <a:endParaRPr lang="en-DE" b="1" dirty="0"/>
          </a:p>
        </p:txBody>
      </p:sp>
      <p:pic>
        <p:nvPicPr>
          <p:cNvPr id="4" name="Picture 3">
            <a:extLst>
              <a:ext uri="{FF2B5EF4-FFF2-40B4-BE49-F238E27FC236}">
                <a16:creationId xmlns:a16="http://schemas.microsoft.com/office/drawing/2014/main" id="{9270096B-3F86-5D78-5475-2AAEC715C920}"/>
              </a:ext>
            </a:extLst>
          </p:cNvPr>
          <p:cNvPicPr>
            <a:picLocks noChangeAspect="1"/>
          </p:cNvPicPr>
          <p:nvPr/>
        </p:nvPicPr>
        <p:blipFill>
          <a:blip r:embed="rId2"/>
          <a:stretch>
            <a:fillRect/>
          </a:stretch>
        </p:blipFill>
        <p:spPr>
          <a:xfrm>
            <a:off x="6096000" y="205429"/>
            <a:ext cx="5568725" cy="6652571"/>
          </a:xfrm>
          <a:prstGeom prst="rect">
            <a:avLst/>
          </a:prstGeom>
        </p:spPr>
      </p:pic>
    </p:spTree>
    <p:extLst>
      <p:ext uri="{BB962C8B-B14F-4D97-AF65-F5344CB8AC3E}">
        <p14:creationId xmlns:p14="http://schemas.microsoft.com/office/powerpoint/2010/main" val="23790116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A860-E2BB-4617-5B19-E050AA7FB18D}"/>
              </a:ext>
            </a:extLst>
          </p:cNvPr>
          <p:cNvSpPr>
            <a:spLocks noGrp="1"/>
          </p:cNvSpPr>
          <p:nvPr>
            <p:ph type="title"/>
          </p:nvPr>
        </p:nvSpPr>
        <p:spPr/>
        <p:txBody>
          <a:bodyPr/>
          <a:lstStyle/>
          <a:p>
            <a:pPr algn="ctr"/>
            <a:r>
              <a:rPr lang="en-DE" dirty="0"/>
              <a:t>Landscape-aware model</a:t>
            </a:r>
          </a:p>
        </p:txBody>
      </p:sp>
      <p:pic>
        <p:nvPicPr>
          <p:cNvPr id="5" name="Content Placeholder 4">
            <a:extLst>
              <a:ext uri="{FF2B5EF4-FFF2-40B4-BE49-F238E27FC236}">
                <a16:creationId xmlns:a16="http://schemas.microsoft.com/office/drawing/2014/main" id="{7AC3852A-D099-F303-BDEC-E433130AE0DB}"/>
              </a:ext>
            </a:extLst>
          </p:cNvPr>
          <p:cNvPicPr>
            <a:picLocks noGrp="1" noChangeAspect="1"/>
          </p:cNvPicPr>
          <p:nvPr>
            <p:ph idx="1"/>
          </p:nvPr>
        </p:nvPicPr>
        <p:blipFill>
          <a:blip r:embed="rId2"/>
          <a:stretch>
            <a:fillRect/>
          </a:stretch>
        </p:blipFill>
        <p:spPr>
          <a:xfrm>
            <a:off x="2754993" y="1339850"/>
            <a:ext cx="6817752" cy="4995636"/>
          </a:xfrm>
        </p:spPr>
      </p:pic>
    </p:spTree>
    <p:extLst>
      <p:ext uri="{BB962C8B-B14F-4D97-AF65-F5344CB8AC3E}">
        <p14:creationId xmlns:p14="http://schemas.microsoft.com/office/powerpoint/2010/main" val="2660382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00C3-2F77-ACC9-5220-D4FCFC2D485A}"/>
              </a:ext>
            </a:extLst>
          </p:cNvPr>
          <p:cNvSpPr>
            <a:spLocks noGrp="1"/>
          </p:cNvSpPr>
          <p:nvPr>
            <p:ph type="title"/>
          </p:nvPr>
        </p:nvSpPr>
        <p:spPr>
          <a:xfrm>
            <a:off x="838199" y="365125"/>
            <a:ext cx="10857271" cy="1325563"/>
          </a:xfrm>
        </p:spPr>
        <p:txBody>
          <a:bodyPr/>
          <a:lstStyle/>
          <a:p>
            <a:r>
              <a:rPr lang="en-DE" dirty="0"/>
              <a:t>Location data: Pama-Nyungan language family</a:t>
            </a:r>
          </a:p>
        </p:txBody>
      </p:sp>
      <p:pic>
        <p:nvPicPr>
          <p:cNvPr id="5" name="Content Placeholder 4">
            <a:extLst>
              <a:ext uri="{FF2B5EF4-FFF2-40B4-BE49-F238E27FC236}">
                <a16:creationId xmlns:a16="http://schemas.microsoft.com/office/drawing/2014/main" id="{FD839170-B66F-4016-0E49-696BE362EE32}"/>
              </a:ext>
            </a:extLst>
          </p:cNvPr>
          <p:cNvPicPr>
            <a:picLocks noGrp="1" noChangeAspect="1"/>
          </p:cNvPicPr>
          <p:nvPr>
            <p:ph idx="1"/>
          </p:nvPr>
        </p:nvPicPr>
        <p:blipFill>
          <a:blip r:embed="rId2"/>
          <a:srcRect t="8685"/>
          <a:stretch>
            <a:fillRect/>
          </a:stretch>
        </p:blipFill>
        <p:spPr>
          <a:xfrm>
            <a:off x="2431024" y="1533832"/>
            <a:ext cx="6771969" cy="5319116"/>
          </a:xfrm>
        </p:spPr>
      </p:pic>
      <p:sp>
        <p:nvSpPr>
          <p:cNvPr id="3" name="TextBox 2">
            <a:extLst>
              <a:ext uri="{FF2B5EF4-FFF2-40B4-BE49-F238E27FC236}">
                <a16:creationId xmlns:a16="http://schemas.microsoft.com/office/drawing/2014/main" id="{6FF42AC3-F998-0A4C-C544-51A9ABF2AEAC}"/>
              </a:ext>
            </a:extLst>
          </p:cNvPr>
          <p:cNvSpPr txBox="1"/>
          <p:nvPr/>
        </p:nvSpPr>
        <p:spPr>
          <a:xfrm>
            <a:off x="9411927" y="5722374"/>
            <a:ext cx="2767781" cy="1015663"/>
          </a:xfrm>
          <a:prstGeom prst="rect">
            <a:avLst/>
          </a:prstGeom>
          <a:noFill/>
        </p:spPr>
        <p:txBody>
          <a:bodyPr wrap="square" rtlCol="0">
            <a:spAutoFit/>
          </a:bodyPr>
          <a:lstStyle/>
          <a:p>
            <a:r>
              <a:rPr lang="en-GB" sz="1200" dirty="0"/>
              <a:t>Bouckaert, R.R., </a:t>
            </a:r>
            <a:r>
              <a:rPr lang="en-GB" sz="1200" dirty="0" err="1"/>
              <a:t>Bowern</a:t>
            </a:r>
            <a:r>
              <a:rPr lang="en-GB" sz="1200" dirty="0"/>
              <a:t>, C. &amp; Atkinson, Q.D. The origin and expansion of Pama–</a:t>
            </a:r>
            <a:r>
              <a:rPr lang="en-GB" sz="1200" dirty="0" err="1"/>
              <a:t>Nyungan</a:t>
            </a:r>
            <a:r>
              <a:rPr lang="en-GB" sz="1200" dirty="0"/>
              <a:t> languages across Australia. </a:t>
            </a:r>
            <a:r>
              <a:rPr lang="en-GB" sz="1200" i="1" dirty="0"/>
              <a:t>Nat </a:t>
            </a:r>
            <a:r>
              <a:rPr lang="en-GB" sz="1200" i="1" dirty="0" err="1"/>
              <a:t>Ecol</a:t>
            </a:r>
            <a:r>
              <a:rPr lang="en-GB" sz="1200" i="1" dirty="0"/>
              <a:t> Evol</a:t>
            </a:r>
            <a:r>
              <a:rPr lang="en-GB" sz="1200" dirty="0"/>
              <a:t> </a:t>
            </a:r>
            <a:r>
              <a:rPr lang="en-GB" sz="1200" b="1" dirty="0"/>
              <a:t>2</a:t>
            </a:r>
            <a:r>
              <a:rPr lang="en-GB" sz="1200" dirty="0"/>
              <a:t>, 741–749 (2018)</a:t>
            </a:r>
            <a:endParaRPr lang="en-DE" sz="1200" dirty="0"/>
          </a:p>
        </p:txBody>
      </p:sp>
    </p:spTree>
    <p:extLst>
      <p:ext uri="{BB962C8B-B14F-4D97-AF65-F5344CB8AC3E}">
        <p14:creationId xmlns:p14="http://schemas.microsoft.com/office/powerpoint/2010/main" val="2925470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7" name="Google Shape;837;p74"/>
          <p:cNvPicPr preferRelativeResize="0">
            <a:picLocks noGrp="1"/>
          </p:cNvPicPr>
          <p:nvPr>
            <p:ph type="body" idx="1"/>
          </p:nvPr>
        </p:nvPicPr>
        <p:blipFill rotWithShape="1">
          <a:blip r:embed="rId3">
            <a:alphaModFix/>
          </a:blip>
          <a:srcRect/>
          <a:stretch/>
        </p:blipFill>
        <p:spPr>
          <a:xfrm>
            <a:off x="2136899" y="1204887"/>
            <a:ext cx="7918202" cy="5601494"/>
          </a:xfrm>
          <a:prstGeom prst="rect">
            <a:avLst/>
          </a:prstGeom>
          <a:noFill/>
          <a:ln>
            <a:noFill/>
          </a:ln>
        </p:spPr>
      </p:pic>
      <p:sp>
        <p:nvSpPr>
          <p:cNvPr id="3" name="Title 1">
            <a:extLst>
              <a:ext uri="{FF2B5EF4-FFF2-40B4-BE49-F238E27FC236}">
                <a16:creationId xmlns:a16="http://schemas.microsoft.com/office/drawing/2014/main" id="{B9038AC4-2F87-9350-F3C6-E1B12EAFBD40}"/>
              </a:ext>
            </a:extLst>
          </p:cNvPr>
          <p:cNvSpPr>
            <a:spLocks noGrp="1"/>
          </p:cNvSpPr>
          <p:nvPr>
            <p:ph type="title"/>
          </p:nvPr>
        </p:nvSpPr>
        <p:spPr>
          <a:xfrm>
            <a:off x="838200" y="365125"/>
            <a:ext cx="10515600" cy="1325563"/>
          </a:xfrm>
        </p:spPr>
        <p:txBody>
          <a:bodyPr/>
          <a:lstStyle/>
          <a:p>
            <a:r>
              <a:rPr lang="en-DE" dirty="0"/>
              <a:t>Consensus tree on a map</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DBCC8-5704-49A0-93B3-779CE619A174}"/>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0469129A-9CCD-90D9-B328-6DD0F4396DCE}"/>
              </a:ext>
            </a:extLst>
          </p:cNvPr>
          <p:cNvSpPr>
            <a:spLocks noGrp="1"/>
          </p:cNvSpPr>
          <p:nvPr>
            <p:ph idx="1"/>
          </p:nvPr>
        </p:nvSpPr>
        <p:spPr/>
        <p:txBody>
          <a:bodyPr/>
          <a:lstStyle/>
          <a:p>
            <a:endParaRPr lang="en-DE"/>
          </a:p>
        </p:txBody>
      </p:sp>
      <p:pic>
        <p:nvPicPr>
          <p:cNvPr id="2050" name="Picture 2" descr="figure 1">
            <a:extLst>
              <a:ext uri="{FF2B5EF4-FFF2-40B4-BE49-F238E27FC236}">
                <a16:creationId xmlns:a16="http://schemas.microsoft.com/office/drawing/2014/main" id="{E2ABCD8E-AA0F-D875-C49E-BBC45D578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10" y="580769"/>
            <a:ext cx="10960889" cy="569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743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F6E3-C317-B0C5-C1E4-D842155A6D08}"/>
              </a:ext>
            </a:extLst>
          </p:cNvPr>
          <p:cNvSpPr>
            <a:spLocks noGrp="1"/>
          </p:cNvSpPr>
          <p:nvPr>
            <p:ph type="title"/>
          </p:nvPr>
        </p:nvSpPr>
        <p:spPr/>
        <p:txBody>
          <a:bodyPr/>
          <a:lstStyle/>
          <a:p>
            <a:r>
              <a:rPr lang="en-DE" dirty="0"/>
              <a:t>Consensus tree on a map</a:t>
            </a:r>
          </a:p>
        </p:txBody>
      </p:sp>
      <p:pic>
        <p:nvPicPr>
          <p:cNvPr id="6146" name="Picture 2">
            <a:extLst>
              <a:ext uri="{FF2B5EF4-FFF2-40B4-BE49-F238E27FC236}">
                <a16:creationId xmlns:a16="http://schemas.microsoft.com/office/drawing/2014/main" id="{DA824A75-4FB4-727D-8633-990FE5ADD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730" y="1825625"/>
            <a:ext cx="8407473" cy="455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78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C934A-2C53-392A-5B96-A97EB8174FB8}"/>
              </a:ext>
            </a:extLst>
          </p:cNvPr>
          <p:cNvSpPr>
            <a:spLocks noGrp="1"/>
          </p:cNvSpPr>
          <p:nvPr>
            <p:ph type="title"/>
          </p:nvPr>
        </p:nvSpPr>
        <p:spPr/>
        <p:txBody>
          <a:bodyPr/>
          <a:lstStyle/>
          <a:p>
            <a:r>
              <a:rPr lang="en-DE" dirty="0"/>
              <a:t>Phylogeography of the Bantu languages</a:t>
            </a:r>
          </a:p>
        </p:txBody>
      </p:sp>
      <p:pic>
        <p:nvPicPr>
          <p:cNvPr id="3074" name="Picture 2">
            <a:extLst>
              <a:ext uri="{FF2B5EF4-FFF2-40B4-BE49-F238E27FC236}">
                <a16:creationId xmlns:a16="http://schemas.microsoft.com/office/drawing/2014/main" id="{97C49689-2BB6-D716-6704-DD53418960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05226" y="1698062"/>
            <a:ext cx="4763933" cy="47253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E9D9BB-8E8A-7279-CC89-B69F7FB10234}"/>
              </a:ext>
            </a:extLst>
          </p:cNvPr>
          <p:cNvSpPr txBox="1"/>
          <p:nvPr/>
        </p:nvSpPr>
        <p:spPr>
          <a:xfrm>
            <a:off x="8436077" y="1813740"/>
            <a:ext cx="2035277" cy="2308324"/>
          </a:xfrm>
          <a:prstGeom prst="rect">
            <a:avLst/>
          </a:prstGeom>
          <a:noFill/>
        </p:spPr>
        <p:txBody>
          <a:bodyPr wrap="square">
            <a:spAutoFit/>
          </a:bodyPr>
          <a:lstStyle/>
          <a:p>
            <a:r>
              <a:rPr lang="en-DE" dirty="0"/>
              <a:t>Late Holocene Forest Crisis, a drier period, opened a gap in the rainforest (the </a:t>
            </a:r>
            <a:r>
              <a:rPr lang="en-GB" dirty="0"/>
              <a:t>Sangha River Interval) approx. 2500 BP.</a:t>
            </a:r>
            <a:endParaRPr lang="en-DE" dirty="0"/>
          </a:p>
        </p:txBody>
      </p:sp>
      <p:cxnSp>
        <p:nvCxnSpPr>
          <p:cNvPr id="9" name="Straight Arrow Connector 8">
            <a:extLst>
              <a:ext uri="{FF2B5EF4-FFF2-40B4-BE49-F238E27FC236}">
                <a16:creationId xmlns:a16="http://schemas.microsoft.com/office/drawing/2014/main" id="{6AC2881C-47A9-BF41-5BDD-DF0E1707AE15}"/>
              </a:ext>
            </a:extLst>
          </p:cNvPr>
          <p:cNvCxnSpPr>
            <a:cxnSpLocks/>
          </p:cNvCxnSpPr>
          <p:nvPr/>
        </p:nvCxnSpPr>
        <p:spPr>
          <a:xfrm flipH="1">
            <a:off x="7669159" y="2743200"/>
            <a:ext cx="766918" cy="0"/>
          </a:xfrm>
          <a:prstGeom prst="straightConnector1">
            <a:avLst/>
          </a:prstGeom>
          <a:ln w="57150">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B1D28390-C5A5-DF89-0295-2E51CB19F5FA}"/>
              </a:ext>
            </a:extLst>
          </p:cNvPr>
          <p:cNvSpPr txBox="1"/>
          <p:nvPr/>
        </p:nvSpPr>
        <p:spPr>
          <a:xfrm>
            <a:off x="8052618" y="6054089"/>
            <a:ext cx="3602293" cy="738664"/>
          </a:xfrm>
          <a:prstGeom prst="rect">
            <a:avLst/>
          </a:prstGeom>
          <a:noFill/>
        </p:spPr>
        <p:txBody>
          <a:bodyPr wrap="square">
            <a:spAutoFit/>
          </a:bodyPr>
          <a:lstStyle/>
          <a:p>
            <a:r>
              <a:rPr lang="en-DE" sz="1050" dirty="0"/>
              <a:t>E. Koile,S.J. Greenhill,D.E. Blasi,R. Bouckaert, &amp; R.D. Gray,  Phylogeographic analysis of the Bantu language expansion supports a rainforest route, Proc. Natl. Acad. Sci. U.S.A. 119 (32) e2112853119</a:t>
            </a:r>
          </a:p>
        </p:txBody>
      </p:sp>
    </p:spTree>
    <p:extLst>
      <p:ext uri="{BB962C8B-B14F-4D97-AF65-F5344CB8AC3E}">
        <p14:creationId xmlns:p14="http://schemas.microsoft.com/office/powerpoint/2010/main" val="3358207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54B9-A99B-F591-CB02-07A57CD38E77}"/>
              </a:ext>
            </a:extLst>
          </p:cNvPr>
          <p:cNvSpPr>
            <a:spLocks noGrp="1"/>
          </p:cNvSpPr>
          <p:nvPr>
            <p:ph type="title"/>
          </p:nvPr>
        </p:nvSpPr>
        <p:spPr/>
        <p:txBody>
          <a:bodyPr/>
          <a:lstStyle/>
          <a:p>
            <a:r>
              <a:rPr lang="en-DE" dirty="0"/>
              <a:t>Timing of Eastern Bantu node pre-dates the Late Holocene Forest Crisis </a:t>
            </a:r>
          </a:p>
        </p:txBody>
      </p:sp>
      <p:pic>
        <p:nvPicPr>
          <p:cNvPr id="4098" name="Picture 2">
            <a:extLst>
              <a:ext uri="{FF2B5EF4-FFF2-40B4-BE49-F238E27FC236}">
                <a16:creationId xmlns:a16="http://schemas.microsoft.com/office/drawing/2014/main" id="{DCF9EDE8-A908-3AAA-9DD6-FA62123A21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6054" y="1690688"/>
            <a:ext cx="8355693" cy="483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992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47B9-FE47-56E2-128B-A878242F89EC}"/>
              </a:ext>
            </a:extLst>
          </p:cNvPr>
          <p:cNvSpPr>
            <a:spLocks noGrp="1"/>
          </p:cNvSpPr>
          <p:nvPr>
            <p:ph type="title"/>
          </p:nvPr>
        </p:nvSpPr>
        <p:spPr/>
        <p:txBody>
          <a:bodyPr/>
          <a:lstStyle/>
          <a:p>
            <a:r>
              <a:rPr lang="en-DE" dirty="0"/>
              <a:t>Phylogeographic analysis suggests a rainforest route</a:t>
            </a:r>
          </a:p>
        </p:txBody>
      </p:sp>
      <p:sp>
        <p:nvSpPr>
          <p:cNvPr id="3" name="Content Placeholder 2">
            <a:extLst>
              <a:ext uri="{FF2B5EF4-FFF2-40B4-BE49-F238E27FC236}">
                <a16:creationId xmlns:a16="http://schemas.microsoft.com/office/drawing/2014/main" id="{D1FD6B1C-25A3-5661-8717-E83C97224107}"/>
              </a:ext>
            </a:extLst>
          </p:cNvPr>
          <p:cNvSpPr>
            <a:spLocks noGrp="1"/>
          </p:cNvSpPr>
          <p:nvPr>
            <p:ph idx="1"/>
          </p:nvPr>
        </p:nvSpPr>
        <p:spPr/>
        <p:txBody>
          <a:bodyPr/>
          <a:lstStyle/>
          <a:p>
            <a:endParaRPr lang="en-DE" dirty="0"/>
          </a:p>
        </p:txBody>
      </p:sp>
      <p:pic>
        <p:nvPicPr>
          <p:cNvPr id="5122" name="Picture 2">
            <a:extLst>
              <a:ext uri="{FF2B5EF4-FFF2-40B4-BE49-F238E27FC236}">
                <a16:creationId xmlns:a16="http://schemas.microsoft.com/office/drawing/2014/main" id="{4ACC04EE-7CF8-18E2-D548-7DA488909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358" y="1690688"/>
            <a:ext cx="7102315" cy="488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721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47C76-5931-B389-EC1F-1450206B7812}"/>
              </a:ext>
            </a:extLst>
          </p:cNvPr>
          <p:cNvSpPr>
            <a:spLocks noGrp="1"/>
          </p:cNvSpPr>
          <p:nvPr>
            <p:ph type="title"/>
          </p:nvPr>
        </p:nvSpPr>
        <p:spPr/>
        <p:txBody>
          <a:bodyPr/>
          <a:lstStyle/>
          <a:p>
            <a:r>
              <a:rPr lang="en-DE" dirty="0"/>
              <a:t>Afternoon tutorial: Quechuan homeland</a:t>
            </a:r>
          </a:p>
        </p:txBody>
      </p:sp>
      <p:pic>
        <p:nvPicPr>
          <p:cNvPr id="4" name="Picture 3">
            <a:extLst>
              <a:ext uri="{FF2B5EF4-FFF2-40B4-BE49-F238E27FC236}">
                <a16:creationId xmlns:a16="http://schemas.microsoft.com/office/drawing/2014/main" id="{C54A8F81-0AC0-99F0-892B-B5B4B30BF39F}"/>
              </a:ext>
            </a:extLst>
          </p:cNvPr>
          <p:cNvPicPr>
            <a:picLocks noChangeAspect="1"/>
          </p:cNvPicPr>
          <p:nvPr/>
        </p:nvPicPr>
        <p:blipFill>
          <a:blip r:embed="rId2"/>
          <a:stretch>
            <a:fillRect/>
          </a:stretch>
        </p:blipFill>
        <p:spPr>
          <a:xfrm>
            <a:off x="609599" y="1690688"/>
            <a:ext cx="5126691" cy="5126691"/>
          </a:xfrm>
          <a:prstGeom prst="rect">
            <a:avLst/>
          </a:prstGeom>
        </p:spPr>
      </p:pic>
      <p:sp>
        <p:nvSpPr>
          <p:cNvPr id="5" name="TextBox 4">
            <a:extLst>
              <a:ext uri="{FF2B5EF4-FFF2-40B4-BE49-F238E27FC236}">
                <a16:creationId xmlns:a16="http://schemas.microsoft.com/office/drawing/2014/main" id="{20BF69A9-8796-6197-DB0F-FCD356ACAD3B}"/>
              </a:ext>
            </a:extLst>
          </p:cNvPr>
          <p:cNvSpPr txBox="1"/>
          <p:nvPr/>
        </p:nvSpPr>
        <p:spPr>
          <a:xfrm>
            <a:off x="6562165" y="2061882"/>
            <a:ext cx="4177553" cy="2585323"/>
          </a:xfrm>
          <a:prstGeom prst="rect">
            <a:avLst/>
          </a:prstGeom>
          <a:noFill/>
        </p:spPr>
        <p:txBody>
          <a:bodyPr wrap="square" rtlCol="0">
            <a:spAutoFit/>
          </a:bodyPr>
          <a:lstStyle/>
          <a:p>
            <a:pPr marL="285750" indent="-285750">
              <a:buFont typeface="Arial" panose="020B0604020202020204" pitchFamily="34" charset="0"/>
              <a:buChar char="•"/>
            </a:pPr>
            <a:r>
              <a:rPr lang="en-DE" dirty="0"/>
              <a:t>Continuous biogeography using a spherical difusion model</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New data consists of the Latitude and Longitude of each language</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endParaRPr lang="en-DE" dirty="0"/>
          </a:p>
          <a:p>
            <a:endParaRPr lang="en-DE" dirty="0"/>
          </a:p>
          <a:p>
            <a:endParaRPr lang="en-DE" dirty="0"/>
          </a:p>
        </p:txBody>
      </p:sp>
    </p:spTree>
    <p:extLst>
      <p:ext uri="{BB962C8B-B14F-4D97-AF65-F5344CB8AC3E}">
        <p14:creationId xmlns:p14="http://schemas.microsoft.com/office/powerpoint/2010/main" val="3013624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7C1F9-1CD4-3B6B-C83D-6D72D41CA3DF}"/>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1EDEDEBE-0986-88D9-0772-ED01F4B83C02}"/>
              </a:ext>
            </a:extLst>
          </p:cNvPr>
          <p:cNvSpPr>
            <a:spLocks noGrp="1"/>
          </p:cNvSpPr>
          <p:nvPr>
            <p:ph idx="1"/>
          </p:nvPr>
        </p:nvSpPr>
        <p:spPr/>
        <p:txBody>
          <a:bodyPr/>
          <a:lstStyle/>
          <a:p>
            <a:endParaRPr lang="en-DE" dirty="0"/>
          </a:p>
        </p:txBody>
      </p:sp>
      <p:pic>
        <p:nvPicPr>
          <p:cNvPr id="3074" name="Picture 2">
            <a:extLst>
              <a:ext uri="{FF2B5EF4-FFF2-40B4-BE49-F238E27FC236}">
                <a16:creationId xmlns:a16="http://schemas.microsoft.com/office/drawing/2014/main" id="{3811BF08-A027-4927-94EC-1D1DF5D895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362"/>
          <a:stretch>
            <a:fillRect/>
          </a:stretch>
        </p:blipFill>
        <p:spPr bwMode="auto">
          <a:xfrm>
            <a:off x="3634700" y="224869"/>
            <a:ext cx="4594900" cy="62680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A5B301-51AC-4F8F-DA44-33A4FB1AE698}"/>
              </a:ext>
            </a:extLst>
          </p:cNvPr>
          <p:cNvSpPr txBox="1"/>
          <p:nvPr/>
        </p:nvSpPr>
        <p:spPr>
          <a:xfrm>
            <a:off x="8229600" y="6492875"/>
            <a:ext cx="2712602" cy="369332"/>
          </a:xfrm>
          <a:prstGeom prst="rect">
            <a:avLst/>
          </a:prstGeom>
          <a:noFill/>
        </p:spPr>
        <p:txBody>
          <a:bodyPr wrap="none" rtlCol="0">
            <a:spAutoFit/>
          </a:bodyPr>
          <a:lstStyle/>
          <a:p>
            <a:r>
              <a:rPr lang="en-GB" dirty="0"/>
              <a:t>F</a:t>
            </a:r>
            <a:r>
              <a:rPr lang="en-DE" dirty="0"/>
              <a:t>rom Heggarty </a:t>
            </a:r>
            <a:r>
              <a:rPr lang="en-DE" i="1" dirty="0"/>
              <a:t>et al. </a:t>
            </a:r>
            <a:r>
              <a:rPr lang="en-DE" dirty="0"/>
              <a:t>2023</a:t>
            </a:r>
          </a:p>
        </p:txBody>
      </p:sp>
    </p:spTree>
    <p:extLst>
      <p:ext uri="{BB962C8B-B14F-4D97-AF65-F5344CB8AC3E}">
        <p14:creationId xmlns:p14="http://schemas.microsoft.com/office/powerpoint/2010/main" val="1106038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8AF6-6D75-7747-65FB-BA78A908BCA2}"/>
              </a:ext>
            </a:extLst>
          </p:cNvPr>
          <p:cNvSpPr>
            <a:spLocks noGrp="1"/>
          </p:cNvSpPr>
          <p:nvPr>
            <p:ph type="title"/>
          </p:nvPr>
        </p:nvSpPr>
        <p:spPr/>
        <p:txBody>
          <a:bodyPr/>
          <a:lstStyle/>
          <a:p>
            <a:r>
              <a:rPr lang="en-DE" dirty="0"/>
              <a:t>Ancient languages as direct ancestors</a:t>
            </a:r>
          </a:p>
        </p:txBody>
      </p:sp>
      <p:cxnSp>
        <p:nvCxnSpPr>
          <p:cNvPr id="5" name="Straight Connector 4">
            <a:extLst>
              <a:ext uri="{FF2B5EF4-FFF2-40B4-BE49-F238E27FC236}">
                <a16:creationId xmlns:a16="http://schemas.microsoft.com/office/drawing/2014/main" id="{67158E57-5288-C3BD-529B-A68168161619}"/>
              </a:ext>
            </a:extLst>
          </p:cNvPr>
          <p:cNvCxnSpPr>
            <a:cxnSpLocks/>
          </p:cNvCxnSpPr>
          <p:nvPr/>
        </p:nvCxnSpPr>
        <p:spPr>
          <a:xfrm>
            <a:off x="536713" y="3955774"/>
            <a:ext cx="1789044"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744D41A8-6053-A043-A347-721F3D24AD6D}"/>
              </a:ext>
            </a:extLst>
          </p:cNvPr>
          <p:cNvCxnSpPr>
            <a:cxnSpLocks/>
          </p:cNvCxnSpPr>
          <p:nvPr/>
        </p:nvCxnSpPr>
        <p:spPr>
          <a:xfrm>
            <a:off x="2325757" y="2975113"/>
            <a:ext cx="1789044"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BCDBF857-1065-FA1A-0E82-1B97F67ED744}"/>
              </a:ext>
            </a:extLst>
          </p:cNvPr>
          <p:cNvCxnSpPr>
            <a:cxnSpLocks/>
          </p:cNvCxnSpPr>
          <p:nvPr/>
        </p:nvCxnSpPr>
        <p:spPr>
          <a:xfrm flipV="1">
            <a:off x="2325757" y="2975113"/>
            <a:ext cx="0" cy="1914939"/>
          </a:xfrm>
          <a:prstGeom prst="line">
            <a:avLst/>
          </a:prstGeom>
          <a:ln w="5715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1A47AEAD-6DC7-598E-853F-2B3596571B14}"/>
              </a:ext>
            </a:extLst>
          </p:cNvPr>
          <p:cNvCxnSpPr>
            <a:cxnSpLocks/>
          </p:cNvCxnSpPr>
          <p:nvPr/>
        </p:nvCxnSpPr>
        <p:spPr>
          <a:xfrm>
            <a:off x="2325757" y="4890052"/>
            <a:ext cx="834886"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A36F3F2-BF88-ED8A-1B3B-D456346052C1}"/>
              </a:ext>
            </a:extLst>
          </p:cNvPr>
          <p:cNvCxnSpPr>
            <a:cxnSpLocks/>
          </p:cNvCxnSpPr>
          <p:nvPr/>
        </p:nvCxnSpPr>
        <p:spPr>
          <a:xfrm flipV="1">
            <a:off x="3160643" y="4234070"/>
            <a:ext cx="0" cy="1391478"/>
          </a:xfrm>
          <a:prstGeom prst="line">
            <a:avLst/>
          </a:prstGeom>
          <a:ln w="5715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30EBE9C3-16E7-CC9E-4598-CADE5866D23B}"/>
              </a:ext>
            </a:extLst>
          </p:cNvPr>
          <p:cNvCxnSpPr>
            <a:cxnSpLocks/>
          </p:cNvCxnSpPr>
          <p:nvPr/>
        </p:nvCxnSpPr>
        <p:spPr>
          <a:xfrm>
            <a:off x="3160643" y="4220818"/>
            <a:ext cx="954158" cy="13252"/>
          </a:xfrm>
          <a:prstGeom prst="line">
            <a:avLst/>
          </a:prstGeom>
          <a:ln w="5715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9917913-C582-FF6C-3FF9-59250F1F6EC0}"/>
              </a:ext>
            </a:extLst>
          </p:cNvPr>
          <p:cNvCxnSpPr>
            <a:cxnSpLocks/>
          </p:cNvCxnSpPr>
          <p:nvPr/>
        </p:nvCxnSpPr>
        <p:spPr>
          <a:xfrm>
            <a:off x="3160643" y="5618922"/>
            <a:ext cx="954158" cy="13252"/>
          </a:xfrm>
          <a:prstGeom prst="line">
            <a:avLst/>
          </a:prstGeom>
          <a:ln w="57150"/>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33A9D4D-870F-131E-E908-9751AC8FA6DB}"/>
              </a:ext>
            </a:extLst>
          </p:cNvPr>
          <p:cNvCxnSpPr>
            <a:cxnSpLocks/>
          </p:cNvCxnSpPr>
          <p:nvPr/>
        </p:nvCxnSpPr>
        <p:spPr>
          <a:xfrm>
            <a:off x="6824872" y="3240156"/>
            <a:ext cx="768625" cy="6626"/>
          </a:xfrm>
          <a:prstGeom prst="line">
            <a:avLst/>
          </a:prstGeom>
          <a:ln w="57150"/>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0614848-E79A-EE68-D164-EAA3CF560073}"/>
              </a:ext>
            </a:extLst>
          </p:cNvPr>
          <p:cNvCxnSpPr>
            <a:cxnSpLocks/>
          </p:cNvCxnSpPr>
          <p:nvPr/>
        </p:nvCxnSpPr>
        <p:spPr>
          <a:xfrm>
            <a:off x="8613915" y="3246783"/>
            <a:ext cx="1789044"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C2B17562-4A37-5A71-4AFF-E2F5141EF3AA}"/>
              </a:ext>
            </a:extLst>
          </p:cNvPr>
          <p:cNvCxnSpPr>
            <a:cxnSpLocks/>
          </p:cNvCxnSpPr>
          <p:nvPr/>
        </p:nvCxnSpPr>
        <p:spPr>
          <a:xfrm flipV="1">
            <a:off x="8613915" y="3246783"/>
            <a:ext cx="0" cy="1914939"/>
          </a:xfrm>
          <a:prstGeom prst="line">
            <a:avLst/>
          </a:prstGeom>
          <a:ln w="57150"/>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9116093A-CFD4-056A-6FC0-5C40A8A86645}"/>
              </a:ext>
            </a:extLst>
          </p:cNvPr>
          <p:cNvCxnSpPr>
            <a:cxnSpLocks/>
          </p:cNvCxnSpPr>
          <p:nvPr/>
        </p:nvCxnSpPr>
        <p:spPr>
          <a:xfrm>
            <a:off x="8613915" y="5161722"/>
            <a:ext cx="834886"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B38EF604-3C70-C90F-B52B-4F6F07279A4B}"/>
              </a:ext>
            </a:extLst>
          </p:cNvPr>
          <p:cNvCxnSpPr>
            <a:cxnSpLocks/>
          </p:cNvCxnSpPr>
          <p:nvPr/>
        </p:nvCxnSpPr>
        <p:spPr>
          <a:xfrm flipV="1">
            <a:off x="9448801" y="4505740"/>
            <a:ext cx="0" cy="1391478"/>
          </a:xfrm>
          <a:prstGeom prst="line">
            <a:avLst/>
          </a:prstGeom>
          <a:ln w="57150"/>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F5F4142-BCD3-46C9-0973-423523434207}"/>
              </a:ext>
            </a:extLst>
          </p:cNvPr>
          <p:cNvCxnSpPr>
            <a:cxnSpLocks/>
          </p:cNvCxnSpPr>
          <p:nvPr/>
        </p:nvCxnSpPr>
        <p:spPr>
          <a:xfrm>
            <a:off x="9448801" y="4492488"/>
            <a:ext cx="954158" cy="13252"/>
          </a:xfrm>
          <a:prstGeom prst="line">
            <a:avLst/>
          </a:prstGeom>
          <a:ln w="57150"/>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BBA7B8C1-90A0-A6E9-C620-6062D13A7BF4}"/>
              </a:ext>
            </a:extLst>
          </p:cNvPr>
          <p:cNvCxnSpPr>
            <a:cxnSpLocks/>
          </p:cNvCxnSpPr>
          <p:nvPr/>
        </p:nvCxnSpPr>
        <p:spPr>
          <a:xfrm>
            <a:off x="9448801" y="5890592"/>
            <a:ext cx="954158" cy="13252"/>
          </a:xfrm>
          <a:prstGeom prst="line">
            <a:avLst/>
          </a:prstGeom>
          <a:ln w="5715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A9B495D-31F9-9EC1-742F-7C075506A457}"/>
              </a:ext>
            </a:extLst>
          </p:cNvPr>
          <p:cNvCxnSpPr>
            <a:cxnSpLocks/>
          </p:cNvCxnSpPr>
          <p:nvPr/>
        </p:nvCxnSpPr>
        <p:spPr>
          <a:xfrm flipV="1">
            <a:off x="7593497" y="2289313"/>
            <a:ext cx="0" cy="1914939"/>
          </a:xfrm>
          <a:prstGeom prst="line">
            <a:avLst/>
          </a:prstGeom>
          <a:ln w="5715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EF37CFB4-B566-3987-D93B-225ACD882940}"/>
              </a:ext>
            </a:extLst>
          </p:cNvPr>
          <p:cNvCxnSpPr>
            <a:cxnSpLocks/>
          </p:cNvCxnSpPr>
          <p:nvPr/>
        </p:nvCxnSpPr>
        <p:spPr>
          <a:xfrm>
            <a:off x="7593497" y="2289313"/>
            <a:ext cx="556590"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B9C11B71-C080-984E-767F-3E3B4141641E}"/>
              </a:ext>
            </a:extLst>
          </p:cNvPr>
          <p:cNvCxnSpPr>
            <a:cxnSpLocks/>
          </p:cNvCxnSpPr>
          <p:nvPr/>
        </p:nvCxnSpPr>
        <p:spPr>
          <a:xfrm>
            <a:off x="7593497" y="4189342"/>
            <a:ext cx="1020418" cy="1658"/>
          </a:xfrm>
          <a:prstGeom prst="line">
            <a:avLst/>
          </a:prstGeom>
          <a:ln w="57150"/>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0DEBC50B-AE7B-A9B3-DC5B-CEDCE07C5732}"/>
              </a:ext>
            </a:extLst>
          </p:cNvPr>
          <p:cNvSpPr txBox="1"/>
          <p:nvPr/>
        </p:nvSpPr>
        <p:spPr>
          <a:xfrm>
            <a:off x="8150087" y="2051930"/>
            <a:ext cx="953723" cy="523220"/>
          </a:xfrm>
          <a:prstGeom prst="rect">
            <a:avLst/>
          </a:prstGeom>
          <a:noFill/>
        </p:spPr>
        <p:txBody>
          <a:bodyPr wrap="none" rtlCol="0">
            <a:spAutoFit/>
          </a:bodyPr>
          <a:lstStyle/>
          <a:p>
            <a:r>
              <a:rPr lang="en-DE" sz="2800" dirty="0"/>
              <a:t>Latin</a:t>
            </a:r>
          </a:p>
        </p:txBody>
      </p:sp>
      <p:sp>
        <p:nvSpPr>
          <p:cNvPr id="54" name="TextBox 53">
            <a:extLst>
              <a:ext uri="{FF2B5EF4-FFF2-40B4-BE49-F238E27FC236}">
                <a16:creationId xmlns:a16="http://schemas.microsoft.com/office/drawing/2014/main" id="{DCDA4AA5-A01B-94CA-B0F0-45F7411D286D}"/>
              </a:ext>
            </a:extLst>
          </p:cNvPr>
          <p:cNvSpPr txBox="1"/>
          <p:nvPr/>
        </p:nvSpPr>
        <p:spPr>
          <a:xfrm>
            <a:off x="10400077" y="2978546"/>
            <a:ext cx="1148263" cy="523220"/>
          </a:xfrm>
          <a:prstGeom prst="rect">
            <a:avLst/>
          </a:prstGeom>
          <a:noFill/>
        </p:spPr>
        <p:txBody>
          <a:bodyPr wrap="none" rtlCol="0">
            <a:spAutoFit/>
          </a:bodyPr>
          <a:lstStyle/>
          <a:p>
            <a:r>
              <a:rPr lang="en-DE" sz="2800" dirty="0"/>
              <a:t>Italian</a:t>
            </a:r>
          </a:p>
        </p:txBody>
      </p:sp>
      <p:sp>
        <p:nvSpPr>
          <p:cNvPr id="55" name="TextBox 54">
            <a:extLst>
              <a:ext uri="{FF2B5EF4-FFF2-40B4-BE49-F238E27FC236}">
                <a16:creationId xmlns:a16="http://schemas.microsoft.com/office/drawing/2014/main" id="{5F0EF8DF-7F60-B2F1-7702-516A121C90B2}"/>
              </a:ext>
            </a:extLst>
          </p:cNvPr>
          <p:cNvSpPr txBox="1"/>
          <p:nvPr/>
        </p:nvSpPr>
        <p:spPr>
          <a:xfrm>
            <a:off x="10400076" y="4172959"/>
            <a:ext cx="1257011" cy="523220"/>
          </a:xfrm>
          <a:prstGeom prst="rect">
            <a:avLst/>
          </a:prstGeom>
          <a:noFill/>
        </p:spPr>
        <p:txBody>
          <a:bodyPr wrap="none" rtlCol="0">
            <a:spAutoFit/>
          </a:bodyPr>
          <a:lstStyle/>
          <a:p>
            <a:r>
              <a:rPr lang="en-DE" sz="2800" dirty="0"/>
              <a:t>French</a:t>
            </a:r>
          </a:p>
        </p:txBody>
      </p:sp>
      <p:sp>
        <p:nvSpPr>
          <p:cNvPr id="56" name="TextBox 55">
            <a:extLst>
              <a:ext uri="{FF2B5EF4-FFF2-40B4-BE49-F238E27FC236}">
                <a16:creationId xmlns:a16="http://schemas.microsoft.com/office/drawing/2014/main" id="{432CB2AA-9589-1E66-D6D8-DD75A9BDEA1D}"/>
              </a:ext>
            </a:extLst>
          </p:cNvPr>
          <p:cNvSpPr txBox="1"/>
          <p:nvPr/>
        </p:nvSpPr>
        <p:spPr>
          <a:xfrm>
            <a:off x="10400076" y="5642234"/>
            <a:ext cx="1435008" cy="523220"/>
          </a:xfrm>
          <a:prstGeom prst="rect">
            <a:avLst/>
          </a:prstGeom>
          <a:noFill/>
        </p:spPr>
        <p:txBody>
          <a:bodyPr wrap="none" rtlCol="0">
            <a:spAutoFit/>
          </a:bodyPr>
          <a:lstStyle/>
          <a:p>
            <a:r>
              <a:rPr lang="en-DE" sz="2800" dirty="0"/>
              <a:t>Spanish</a:t>
            </a:r>
          </a:p>
        </p:txBody>
      </p:sp>
      <p:sp>
        <p:nvSpPr>
          <p:cNvPr id="57" name="TextBox 56">
            <a:extLst>
              <a:ext uri="{FF2B5EF4-FFF2-40B4-BE49-F238E27FC236}">
                <a16:creationId xmlns:a16="http://schemas.microsoft.com/office/drawing/2014/main" id="{F7778E70-0A1C-E8F6-06B2-A2C4D34DFC3B}"/>
              </a:ext>
            </a:extLst>
          </p:cNvPr>
          <p:cNvSpPr txBox="1"/>
          <p:nvPr/>
        </p:nvSpPr>
        <p:spPr>
          <a:xfrm>
            <a:off x="4131754" y="2694143"/>
            <a:ext cx="1148263" cy="523220"/>
          </a:xfrm>
          <a:prstGeom prst="rect">
            <a:avLst/>
          </a:prstGeom>
          <a:noFill/>
        </p:spPr>
        <p:txBody>
          <a:bodyPr wrap="none" rtlCol="0">
            <a:spAutoFit/>
          </a:bodyPr>
          <a:lstStyle/>
          <a:p>
            <a:r>
              <a:rPr lang="en-DE" sz="2800" dirty="0"/>
              <a:t>Italian</a:t>
            </a:r>
          </a:p>
        </p:txBody>
      </p:sp>
      <p:sp>
        <p:nvSpPr>
          <p:cNvPr id="58" name="TextBox 57">
            <a:extLst>
              <a:ext uri="{FF2B5EF4-FFF2-40B4-BE49-F238E27FC236}">
                <a16:creationId xmlns:a16="http://schemas.microsoft.com/office/drawing/2014/main" id="{C7084314-242A-58AE-9CB1-7A6834AB62A2}"/>
              </a:ext>
            </a:extLst>
          </p:cNvPr>
          <p:cNvSpPr txBox="1"/>
          <p:nvPr/>
        </p:nvSpPr>
        <p:spPr>
          <a:xfrm>
            <a:off x="4153189" y="3969268"/>
            <a:ext cx="1257011" cy="523220"/>
          </a:xfrm>
          <a:prstGeom prst="rect">
            <a:avLst/>
          </a:prstGeom>
          <a:noFill/>
        </p:spPr>
        <p:txBody>
          <a:bodyPr wrap="none" rtlCol="0">
            <a:spAutoFit/>
          </a:bodyPr>
          <a:lstStyle/>
          <a:p>
            <a:r>
              <a:rPr lang="en-DE" sz="2800" dirty="0"/>
              <a:t>French</a:t>
            </a:r>
          </a:p>
        </p:txBody>
      </p:sp>
      <p:sp>
        <p:nvSpPr>
          <p:cNvPr id="59" name="TextBox 58">
            <a:extLst>
              <a:ext uri="{FF2B5EF4-FFF2-40B4-BE49-F238E27FC236}">
                <a16:creationId xmlns:a16="http://schemas.microsoft.com/office/drawing/2014/main" id="{ED38C114-2ED0-8CED-6C9E-65B4F3EF7E78}"/>
              </a:ext>
            </a:extLst>
          </p:cNvPr>
          <p:cNvSpPr txBox="1"/>
          <p:nvPr/>
        </p:nvSpPr>
        <p:spPr>
          <a:xfrm>
            <a:off x="4152210" y="5380624"/>
            <a:ext cx="1435008" cy="523220"/>
          </a:xfrm>
          <a:prstGeom prst="rect">
            <a:avLst/>
          </a:prstGeom>
          <a:noFill/>
        </p:spPr>
        <p:txBody>
          <a:bodyPr wrap="none" rtlCol="0">
            <a:spAutoFit/>
          </a:bodyPr>
          <a:lstStyle/>
          <a:p>
            <a:r>
              <a:rPr lang="en-DE" sz="2800" dirty="0"/>
              <a:t>Spanish</a:t>
            </a:r>
          </a:p>
        </p:txBody>
      </p:sp>
      <p:sp>
        <p:nvSpPr>
          <p:cNvPr id="60" name="TextBox 59">
            <a:extLst>
              <a:ext uri="{FF2B5EF4-FFF2-40B4-BE49-F238E27FC236}">
                <a16:creationId xmlns:a16="http://schemas.microsoft.com/office/drawing/2014/main" id="{440A5588-B124-005E-86EF-4BDA913FFA06}"/>
              </a:ext>
            </a:extLst>
          </p:cNvPr>
          <p:cNvSpPr txBox="1"/>
          <p:nvPr/>
        </p:nvSpPr>
        <p:spPr>
          <a:xfrm>
            <a:off x="828478" y="3400062"/>
            <a:ext cx="953723" cy="523220"/>
          </a:xfrm>
          <a:prstGeom prst="rect">
            <a:avLst/>
          </a:prstGeom>
          <a:noFill/>
        </p:spPr>
        <p:txBody>
          <a:bodyPr wrap="none" rtlCol="0">
            <a:spAutoFit/>
          </a:bodyPr>
          <a:lstStyle/>
          <a:p>
            <a:r>
              <a:rPr lang="en-DE" sz="2800" dirty="0"/>
              <a:t>Latin</a:t>
            </a:r>
          </a:p>
        </p:txBody>
      </p:sp>
      <p:sp>
        <p:nvSpPr>
          <p:cNvPr id="61" name="Oval 60">
            <a:extLst>
              <a:ext uri="{FF2B5EF4-FFF2-40B4-BE49-F238E27FC236}">
                <a16:creationId xmlns:a16="http://schemas.microsoft.com/office/drawing/2014/main" id="{6C334B57-EA45-D930-AC86-D32637251D4D}"/>
              </a:ext>
            </a:extLst>
          </p:cNvPr>
          <p:cNvSpPr/>
          <p:nvPr/>
        </p:nvSpPr>
        <p:spPr>
          <a:xfrm>
            <a:off x="7941151" y="2157749"/>
            <a:ext cx="258417" cy="25841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Oval 61">
            <a:extLst>
              <a:ext uri="{FF2B5EF4-FFF2-40B4-BE49-F238E27FC236}">
                <a16:creationId xmlns:a16="http://schemas.microsoft.com/office/drawing/2014/main" id="{E87EBB2D-BAD1-80B5-C520-A8889ACEC627}"/>
              </a:ext>
            </a:extLst>
          </p:cNvPr>
          <p:cNvSpPr/>
          <p:nvPr/>
        </p:nvSpPr>
        <p:spPr>
          <a:xfrm>
            <a:off x="1346610" y="3826565"/>
            <a:ext cx="258417" cy="25841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475128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A1AA-B0A3-BDCD-DCE2-0AEB008DADDE}"/>
              </a:ext>
            </a:extLst>
          </p:cNvPr>
          <p:cNvSpPr>
            <a:spLocks noGrp="1"/>
          </p:cNvSpPr>
          <p:nvPr>
            <p:ph type="title"/>
          </p:nvPr>
        </p:nvSpPr>
        <p:spPr>
          <a:xfrm>
            <a:off x="644636" y="907291"/>
            <a:ext cx="5200413" cy="1325563"/>
          </a:xfrm>
        </p:spPr>
        <p:txBody>
          <a:bodyPr>
            <a:normAutofit fontScale="90000"/>
          </a:bodyPr>
          <a:lstStyle/>
          <a:p>
            <a:r>
              <a:rPr lang="en-DE" dirty="0"/>
              <a:t>Chang </a:t>
            </a:r>
            <a:r>
              <a:rPr lang="en-DE" i="1" dirty="0"/>
              <a:t>et al </a:t>
            </a:r>
            <a:r>
              <a:rPr lang="en-DE" dirty="0"/>
              <a:t>2015: Ancestry </a:t>
            </a:r>
            <a:r>
              <a:rPr lang="en-DE" b="1" dirty="0"/>
              <a:t>constrained</a:t>
            </a:r>
            <a:r>
              <a:rPr lang="en-DE" dirty="0"/>
              <a:t> analysis</a:t>
            </a:r>
          </a:p>
        </p:txBody>
      </p:sp>
      <p:pic>
        <p:nvPicPr>
          <p:cNvPr id="5" name="Content Placeholder 4">
            <a:extLst>
              <a:ext uri="{FF2B5EF4-FFF2-40B4-BE49-F238E27FC236}">
                <a16:creationId xmlns:a16="http://schemas.microsoft.com/office/drawing/2014/main" id="{51D5C684-F19C-011E-D67F-42F51602803C}"/>
              </a:ext>
            </a:extLst>
          </p:cNvPr>
          <p:cNvPicPr>
            <a:picLocks noGrp="1" noChangeAspect="1"/>
          </p:cNvPicPr>
          <p:nvPr>
            <p:ph idx="1"/>
          </p:nvPr>
        </p:nvPicPr>
        <p:blipFill>
          <a:blip r:embed="rId2"/>
          <a:stretch>
            <a:fillRect/>
          </a:stretch>
        </p:blipFill>
        <p:spPr>
          <a:xfrm>
            <a:off x="5845049" y="365125"/>
            <a:ext cx="5806925" cy="6127750"/>
          </a:xfrm>
        </p:spPr>
      </p:pic>
      <p:sp>
        <p:nvSpPr>
          <p:cNvPr id="4" name="Content Placeholder 2">
            <a:extLst>
              <a:ext uri="{FF2B5EF4-FFF2-40B4-BE49-F238E27FC236}">
                <a16:creationId xmlns:a16="http://schemas.microsoft.com/office/drawing/2014/main" id="{3E229A3D-C0A0-8D03-0FC7-DF7CC9EBC865}"/>
              </a:ext>
            </a:extLst>
          </p:cNvPr>
          <p:cNvSpPr txBox="1">
            <a:spLocks/>
          </p:cNvSpPr>
          <p:nvPr/>
        </p:nvSpPr>
        <p:spPr>
          <a:xfrm>
            <a:off x="1066077" y="2775020"/>
            <a:ext cx="42355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Ancient languages forced to be direct ancestors</a:t>
            </a:r>
          </a:p>
          <a:p>
            <a:r>
              <a:rPr lang="en-DE" dirty="0"/>
              <a:t>Produced much younger dates for Indo-European</a:t>
            </a:r>
          </a:p>
          <a:p>
            <a:r>
              <a:rPr lang="en-GB" dirty="0"/>
              <a:t>S</a:t>
            </a:r>
            <a:r>
              <a:rPr lang="en-DE" dirty="0"/>
              <a:t>ame </a:t>
            </a:r>
            <a:r>
              <a:rPr lang="en-DE" b="1" dirty="0"/>
              <a:t>IELEX </a:t>
            </a:r>
            <a:r>
              <a:rPr lang="en-DE" dirty="0"/>
              <a:t>dataset</a:t>
            </a:r>
          </a:p>
        </p:txBody>
      </p:sp>
    </p:spTree>
    <p:extLst>
      <p:ext uri="{BB962C8B-B14F-4D97-AF65-F5344CB8AC3E}">
        <p14:creationId xmlns:p14="http://schemas.microsoft.com/office/powerpoint/2010/main" val="4165739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D9E1F-527C-03EA-7C22-A19705891D1A}"/>
              </a:ext>
            </a:extLst>
          </p:cNvPr>
          <p:cNvSpPr>
            <a:spLocks noGrp="1"/>
          </p:cNvSpPr>
          <p:nvPr>
            <p:ph type="title"/>
          </p:nvPr>
        </p:nvSpPr>
        <p:spPr/>
        <p:txBody>
          <a:bodyPr/>
          <a:lstStyle/>
          <a:p>
            <a:r>
              <a:rPr lang="en-DE" dirty="0"/>
              <a:t>Heggarty </a:t>
            </a:r>
            <a:r>
              <a:rPr lang="en-DE" i="1" dirty="0"/>
              <a:t>et al. </a:t>
            </a:r>
            <a:r>
              <a:rPr lang="en-DE" dirty="0"/>
              <a:t>(2023) Sampled ancestors</a:t>
            </a:r>
          </a:p>
        </p:txBody>
      </p:sp>
      <p:pic>
        <p:nvPicPr>
          <p:cNvPr id="4098" name="Picture 2">
            <a:extLst>
              <a:ext uri="{FF2B5EF4-FFF2-40B4-BE49-F238E27FC236}">
                <a16:creationId xmlns:a16="http://schemas.microsoft.com/office/drawing/2014/main" id="{DF37B9F0-3336-7CA2-D536-C930B0673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81591"/>
            <a:ext cx="6070706" cy="52024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F13A1C2-5C73-C2B5-7865-B2E94871C7D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DE" dirty="0"/>
          </a:p>
        </p:txBody>
      </p:sp>
      <p:sp>
        <p:nvSpPr>
          <p:cNvPr id="6" name="Content Placeholder 2">
            <a:extLst>
              <a:ext uri="{FF2B5EF4-FFF2-40B4-BE49-F238E27FC236}">
                <a16:creationId xmlns:a16="http://schemas.microsoft.com/office/drawing/2014/main" id="{7DD8269C-FD3E-4CA9-AF1B-08CB338F4FFF}"/>
              </a:ext>
            </a:extLst>
          </p:cNvPr>
          <p:cNvSpPr txBox="1">
            <a:spLocks/>
          </p:cNvSpPr>
          <p:nvPr/>
        </p:nvSpPr>
        <p:spPr>
          <a:xfrm>
            <a:off x="7270694" y="2087885"/>
            <a:ext cx="42355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 the data decide if ancient languages are directly ancestral or not</a:t>
            </a:r>
          </a:p>
          <a:p>
            <a:r>
              <a:rPr lang="en-US" dirty="0"/>
              <a:t>New </a:t>
            </a:r>
            <a:r>
              <a:rPr lang="en-US" b="1" dirty="0" err="1"/>
              <a:t>IECoR</a:t>
            </a:r>
            <a:r>
              <a:rPr lang="en-US" b="1" dirty="0"/>
              <a:t> </a:t>
            </a:r>
            <a:r>
              <a:rPr lang="en-US" dirty="0"/>
              <a:t>dataset</a:t>
            </a:r>
            <a:endParaRPr lang="en-DE" dirty="0"/>
          </a:p>
        </p:txBody>
      </p:sp>
    </p:spTree>
    <p:extLst>
      <p:ext uri="{BB962C8B-B14F-4D97-AF65-F5344CB8AC3E}">
        <p14:creationId xmlns:p14="http://schemas.microsoft.com/office/powerpoint/2010/main" val="1815645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7395</TotalTime>
  <Words>1137</Words>
  <Application>Microsoft Macintosh PowerPoint</Application>
  <PresentationFormat>Widescreen</PresentationFormat>
  <Paragraphs>229</Paragraphs>
  <Slides>58</Slides>
  <Notes>13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宋体</vt:lpstr>
      <vt:lpstr>Aptos</vt:lpstr>
      <vt:lpstr>Aptos Display</vt:lpstr>
      <vt:lpstr>Arial</vt:lpstr>
      <vt:lpstr>Calibri</vt:lpstr>
      <vt:lpstr>Garamond</vt:lpstr>
      <vt:lpstr>Sorts Mill Goudy</vt:lpstr>
      <vt:lpstr>Office Theme</vt:lpstr>
      <vt:lpstr>Phylolinguistics part 2</vt:lpstr>
      <vt:lpstr>Learning goals</vt:lpstr>
      <vt:lpstr>Advanced phylolinguistics 1: ancient languages</vt:lpstr>
      <vt:lpstr>Including ancient languages in the tree model</vt:lpstr>
      <vt:lpstr>Bouckaert et al. 2012</vt:lpstr>
      <vt:lpstr>PowerPoint Presentation</vt:lpstr>
      <vt:lpstr>Ancient languages as direct ancestors</vt:lpstr>
      <vt:lpstr>Chang et al 2015: Ancestry constrained analysis</vt:lpstr>
      <vt:lpstr>Heggarty et al. (2023) Sampled ancestors</vt:lpstr>
      <vt:lpstr>Heggarty et al. (2023) Sampled ancestors</vt:lpstr>
      <vt:lpstr>Few ancient languages found to be sampled ancestors</vt:lpstr>
      <vt:lpstr>Few ancient languages found to be sampled ancestors</vt:lpstr>
      <vt:lpstr>PowerPoint Presentation</vt:lpstr>
      <vt:lpstr>Advanced phylolinguistics 2: language contact</vt:lpstr>
      <vt:lpstr>PowerPoint Presentation</vt:lpstr>
      <vt:lpstr>PowerPoint Presentation</vt:lpstr>
      <vt:lpstr>Part 2: Phylogenetic Comparative methods</vt:lpstr>
      <vt:lpstr>Ancestral state reconstruction</vt:lpstr>
      <vt:lpstr>Parsimony ancestral state reconstruction</vt:lpstr>
      <vt:lpstr>Maximum likelihood ASR</vt:lpstr>
      <vt:lpstr>Case study of ancestral state reconstruction: Bilabial trills in the languages of Malekula</vt:lpstr>
      <vt:lpstr>34-year-old female speaker of Ahamb (North-Central Vanuatu, Malekula) </vt:lpstr>
      <vt:lpstr>Two hypotheses to explain bilabial trills</vt:lpstr>
      <vt:lpstr>Vanuatu Voices database </vt:lpstr>
      <vt:lpstr>Cognate coded trills data from Vanuatu Voices</vt:lpstr>
      <vt:lpstr>Step 1: phylogenetic tree sample</vt:lpstr>
      <vt:lpstr>PowerPoint Presentation</vt:lpstr>
      <vt:lpstr>Model testing supports hypothesis 2</vt:lpstr>
      <vt:lpstr>Ancestral state reconstruction of bilabial trills in Malekula languages</vt:lpstr>
      <vt:lpstr>Bilabial trills conclusions</vt:lpstr>
      <vt:lpstr>Phylogenetic correlation</vt:lpstr>
      <vt:lpstr>Phylogenetic correlation: discrete traits</vt:lpstr>
      <vt:lpstr>Phylogenetic correlation, continuous traits</vt:lpstr>
      <vt:lpstr>PowerPoint Presentation</vt:lpstr>
      <vt:lpstr>PowerPoint Presentation</vt:lpstr>
      <vt:lpstr>Phylogenetic models of trait dependence</vt:lpstr>
      <vt:lpstr>PowerPoint Presentation</vt:lpstr>
      <vt:lpstr>Correlation patterns differ between language families </vt:lpstr>
      <vt:lpstr>Diversification</vt:lpstr>
      <vt:lpstr>PowerPoint Presentation</vt:lpstr>
      <vt:lpstr>Diversification analysis e.g. BAMM</vt:lpstr>
      <vt:lpstr>Trait-based diversification</vt:lpstr>
      <vt:lpstr>Phylogeography</vt:lpstr>
      <vt:lpstr>Discrete phylogeography</vt:lpstr>
      <vt:lpstr>Dispersal-Extinction-Cladogenesis model</vt:lpstr>
      <vt:lpstr>Continuous Phylogeography</vt:lpstr>
      <vt:lpstr>Continuous Phylogeography applied to Indo-European</vt:lpstr>
      <vt:lpstr>Continuous Phylogeography applied to Indo-European</vt:lpstr>
      <vt:lpstr>The break-away model</vt:lpstr>
      <vt:lpstr>Landscape-aware model</vt:lpstr>
      <vt:lpstr>Location data: Pama-Nyungan language family</vt:lpstr>
      <vt:lpstr>Consensus tree on a map</vt:lpstr>
      <vt:lpstr>PowerPoint Presentation</vt:lpstr>
      <vt:lpstr>Consensus tree on a map</vt:lpstr>
      <vt:lpstr>Phylogeography of the Bantu languages</vt:lpstr>
      <vt:lpstr>Timing of Eastern Bantu node pre-dates the Late Holocene Forest Crisis </vt:lpstr>
      <vt:lpstr>Phylogeographic analysis suggests a rainforest route</vt:lpstr>
      <vt:lpstr>Afternoon tutorial: Quechuan homeland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30</cp:revision>
  <dcterms:created xsi:type="dcterms:W3CDTF">2025-07-21T11:19:50Z</dcterms:created>
  <dcterms:modified xsi:type="dcterms:W3CDTF">2025-08-28T01:57:36Z</dcterms:modified>
</cp:coreProperties>
</file>